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amp;ehk=Lq58H6tJDcs694tjr817YQ&amp;r=0&amp;pid=OfficeInsert" ContentType="image/jpeg"/>
  <Default Extension="jpg" ContentType="image/jpeg"/>
  <Default Extension="png&amp;ehk=5xhUootPEGNaGm7IlsCccg&amp;r=0&amp;pid=OfficeInsert"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51"/>
  </p:notesMasterIdLst>
  <p:sldIdLst>
    <p:sldId id="256" r:id="rId3"/>
    <p:sldId id="258" r:id="rId4"/>
    <p:sldId id="257" r:id="rId5"/>
    <p:sldId id="262" r:id="rId6"/>
    <p:sldId id="259" r:id="rId7"/>
    <p:sldId id="263" r:id="rId8"/>
    <p:sldId id="265" r:id="rId9"/>
    <p:sldId id="266" r:id="rId10"/>
    <p:sldId id="267" r:id="rId11"/>
    <p:sldId id="264" r:id="rId12"/>
    <p:sldId id="286" r:id="rId13"/>
    <p:sldId id="285" r:id="rId14"/>
    <p:sldId id="282" r:id="rId15"/>
    <p:sldId id="283" r:id="rId16"/>
    <p:sldId id="269" r:id="rId17"/>
    <p:sldId id="278" r:id="rId18"/>
    <p:sldId id="300" r:id="rId19"/>
    <p:sldId id="354" r:id="rId20"/>
    <p:sldId id="341" r:id="rId21"/>
    <p:sldId id="342" r:id="rId22"/>
    <p:sldId id="343" r:id="rId23"/>
    <p:sldId id="315" r:id="rId24"/>
    <p:sldId id="316" r:id="rId25"/>
    <p:sldId id="317" r:id="rId26"/>
    <p:sldId id="318" r:id="rId27"/>
    <p:sldId id="319" r:id="rId28"/>
    <p:sldId id="347" r:id="rId29"/>
    <p:sldId id="348" r:id="rId30"/>
    <p:sldId id="349" r:id="rId31"/>
    <p:sldId id="344" r:id="rId32"/>
    <p:sldId id="345" r:id="rId33"/>
    <p:sldId id="346" r:id="rId34"/>
    <p:sldId id="351" r:id="rId35"/>
    <p:sldId id="352" r:id="rId36"/>
    <p:sldId id="353" r:id="rId37"/>
    <p:sldId id="356" r:id="rId38"/>
    <p:sldId id="357" r:id="rId39"/>
    <p:sldId id="358" r:id="rId40"/>
    <p:sldId id="359" r:id="rId41"/>
    <p:sldId id="289" r:id="rId42"/>
    <p:sldId id="291" r:id="rId43"/>
    <p:sldId id="290" r:id="rId44"/>
    <p:sldId id="292" r:id="rId45"/>
    <p:sldId id="295" r:id="rId46"/>
    <p:sldId id="297" r:id="rId47"/>
    <p:sldId id="294" r:id="rId48"/>
    <p:sldId id="293" r:id="rId49"/>
    <p:sldId id="296"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E75624F5-EE23-E04B-BB97-42F763D06924}">
          <p14:sldIdLst>
            <p14:sldId id="256"/>
            <p14:sldId id="258"/>
            <p14:sldId id="257"/>
            <p14:sldId id="262"/>
            <p14:sldId id="259"/>
            <p14:sldId id="263"/>
            <p14:sldId id="265"/>
            <p14:sldId id="266"/>
            <p14:sldId id="267"/>
            <p14:sldId id="264"/>
          </p14:sldIdLst>
        </p14:section>
        <p14:section name="Profiles and Technical Frameworks" id="{A8F1C0CA-E776-264E-87E5-57DF5529F41D}">
          <p14:sldIdLst>
            <p14:sldId id="286"/>
            <p14:sldId id="285"/>
            <p14:sldId id="282"/>
            <p14:sldId id="283"/>
            <p14:sldId id="269"/>
            <p14:sldId id="278"/>
            <p14:sldId id="300"/>
          </p14:sldIdLst>
        </p14:section>
        <p14:section name="New Profiles" id="{B171F4A1-0C16-4AD6-B332-B0D287DFBCA3}">
          <p14:sldIdLst>
            <p14:sldId id="354"/>
            <p14:sldId id="341"/>
            <p14:sldId id="342"/>
            <p14:sldId id="343"/>
            <p14:sldId id="315"/>
            <p14:sldId id="316"/>
            <p14:sldId id="317"/>
            <p14:sldId id="318"/>
            <p14:sldId id="319"/>
            <p14:sldId id="347"/>
            <p14:sldId id="348"/>
            <p14:sldId id="349"/>
            <p14:sldId id="344"/>
            <p14:sldId id="345"/>
            <p14:sldId id="346"/>
            <p14:sldId id="351"/>
            <p14:sldId id="352"/>
            <p14:sldId id="353"/>
            <p14:sldId id="356"/>
            <p14:sldId id="357"/>
            <p14:sldId id="358"/>
            <p14:sldId id="359"/>
          </p14:sldIdLst>
        </p14:section>
        <p14:section name="PCC Participation" id="{C3ABC109-6FF2-A74E-8800-0353C7D9A6A9}">
          <p14:sldIdLst>
            <p14:sldId id="289"/>
            <p14:sldId id="291"/>
            <p14:sldId id="290"/>
            <p14:sldId id="292"/>
            <p14:sldId id="295"/>
            <p14:sldId id="297"/>
            <p14:sldId id="294"/>
            <p14:sldId id="293"/>
            <p14:sldId id="29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K. Fourquet" initials="AKF" lastIdx="1" clrIdx="0">
    <p:extLst>
      <p:ext uri="{19B8F6BF-5375-455C-9EA6-DF929625EA0E}">
        <p15:presenceInfo xmlns:p15="http://schemas.microsoft.com/office/powerpoint/2012/main" userId="76ac2d6caa11b56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4099"/>
    <a:srgbClr val="FF5FEC"/>
    <a:srgbClr val="2410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05" autoAdjust="0"/>
    <p:restoredTop sz="64544" autoAdjust="0"/>
  </p:normalViewPr>
  <p:slideViewPr>
    <p:cSldViewPr snapToGrid="0" snapToObjects="1">
      <p:cViewPr varScale="1">
        <p:scale>
          <a:sx n="81" d="100"/>
          <a:sy n="81" d="100"/>
        </p:scale>
        <p:origin x="1836"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866E2C-18B0-4640-82AD-6D5174A5EC9E}"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it-IT"/>
        </a:p>
      </dgm:t>
    </dgm:pt>
    <dgm:pt modelId="{40CD6997-BF44-4DE9-A2EB-341E498D983D}">
      <dgm:prSet/>
      <dgm:spPr>
        <a:xfrm rot="5400000">
          <a:off x="109824" y="162052"/>
          <a:ext cx="72129" cy="62752"/>
        </a:xfrm>
        <a:solidFill>
          <a:srgbClr val="FFC000"/>
        </a:solidFill>
        <a:ln w="3175" cap="flat" cmpd="sng" algn="ctr">
          <a:solidFill>
            <a:srgbClr val="ED7D31"/>
          </a:solid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E30A36A4-FF78-4EB6-8E81-EC02BFB7E4CE}" type="parTrans" cxnId="{8AC9EEFA-EDD5-46BC-AE13-2555F979FE81}">
      <dgm:prSet/>
      <dgm:spPr/>
      <dgm:t>
        <a:bodyPr/>
        <a:lstStyle/>
        <a:p>
          <a:endParaRPr lang="it-IT"/>
        </a:p>
      </dgm:t>
    </dgm:pt>
    <dgm:pt modelId="{80567851-B570-40C0-8276-1DC9483A4BE1}" type="sibTrans" cxnId="{8AC9EEFA-EDD5-46BC-AE13-2555F979FE81}">
      <dgm:prSet/>
      <dgm:spPr>
        <a:xfrm rot="5400000">
          <a:off x="42051" y="162052"/>
          <a:ext cx="72129" cy="62752"/>
        </a:xfrm>
        <a:solidFill>
          <a:srgbClr val="FFC000"/>
        </a:solidFill>
        <a:ln w="3175" cap="flat" cmpd="sng" algn="ctr">
          <a:solidFill>
            <a:srgbClr val="ED7D31"/>
          </a:solid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2E200962-41FF-408E-8FDF-C6ADD5AF5310}">
      <dgm:prSet/>
      <dgm:spPr>
        <a:xfrm rot="5400000">
          <a:off x="109824" y="39605"/>
          <a:ext cx="72129" cy="62752"/>
        </a:xfrm>
        <a:solidFill>
          <a:srgbClr val="FFC000"/>
        </a:solidFill>
        <a:ln w="3175" cap="flat" cmpd="sng" algn="ctr">
          <a:solidFill>
            <a:srgbClr val="ED7D31"/>
          </a:solid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F37344E4-CA6A-4906-BBBA-3659AB9A3168}" type="parTrans" cxnId="{F2D1801A-ED56-4C83-8BFD-165AA9A3DF51}">
      <dgm:prSet/>
      <dgm:spPr/>
      <dgm:t>
        <a:bodyPr/>
        <a:lstStyle/>
        <a:p>
          <a:endParaRPr lang="it-IT"/>
        </a:p>
      </dgm:t>
    </dgm:pt>
    <dgm:pt modelId="{41B82DF4-7EBA-493C-9273-D1FFE780DCB2}" type="sibTrans" cxnId="{F2D1801A-ED56-4C83-8BFD-165AA9A3DF51}">
      <dgm:prSet/>
      <dgm:spPr>
        <a:xfrm rot="5400000">
          <a:off x="42051" y="39605"/>
          <a:ext cx="72129" cy="62752"/>
        </a:xfrm>
        <a:solidFill>
          <a:srgbClr val="FFC000"/>
        </a:solidFill>
        <a:ln w="3175" cap="flat" cmpd="sng" algn="ctr">
          <a:solidFill>
            <a:srgbClr val="ED7D31"/>
          </a:solidFill>
          <a:prstDash val="solid"/>
          <a:miter lim="800000"/>
        </a:ln>
        <a:effectLst/>
      </dgm:spPr>
      <dgm:t>
        <a:bodyPr/>
        <a:lstStyle/>
        <a:p>
          <a:pPr>
            <a:buNone/>
          </a:pPr>
          <a:endParaRPr lang="it-IT" dirty="0">
            <a:solidFill>
              <a:sysClr val="window" lastClr="FFFFFF"/>
            </a:solidFill>
            <a:latin typeface="Calibri" panose="020F0502020204030204"/>
            <a:ea typeface="+mn-ea"/>
            <a:cs typeface="+mn-cs"/>
          </a:endParaRPr>
        </a:p>
      </dgm:t>
    </dgm:pt>
    <dgm:pt modelId="{95773146-FB67-4915-9D1B-F26F699A2B10}">
      <dgm:prSet/>
      <dgm:spPr>
        <a:xfrm rot="5400000">
          <a:off x="75808" y="100829"/>
          <a:ext cx="72129" cy="62752"/>
        </a:xfrm>
        <a:solidFill>
          <a:srgbClr val="FFC000"/>
        </a:solidFill>
        <a:ln w="3175" cap="flat" cmpd="sng" algn="ctr">
          <a:solidFill>
            <a:srgbClr val="ED7D31"/>
          </a:solid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71EA3038-385D-4C23-B2E9-D44608C873DE}" type="parTrans" cxnId="{D12DE744-BAA7-414F-A02C-E1312F7F9818}">
      <dgm:prSet/>
      <dgm:spPr/>
      <dgm:t>
        <a:bodyPr/>
        <a:lstStyle/>
        <a:p>
          <a:endParaRPr lang="it-IT"/>
        </a:p>
      </dgm:t>
    </dgm:pt>
    <dgm:pt modelId="{DE5DF29D-5B7F-4FF0-8B69-CAAEBD1A3527}" type="sibTrans" cxnId="{D12DE744-BAA7-414F-A02C-E1312F7F9818}">
      <dgm:prSet/>
      <dgm:spPr>
        <a:xfrm rot="5400000">
          <a:off x="143581" y="100829"/>
          <a:ext cx="72129" cy="62752"/>
        </a:xfrm>
        <a:noFill/>
        <a:ln w="3175" cap="flat" cmpd="sng" algn="ctr">
          <a:no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ABC2573A-3EEE-480C-8405-226E6DBFAC19}" type="pres">
      <dgm:prSet presAssocID="{38866E2C-18B0-4640-82AD-6D5174A5EC9E}" presName="Name0" presStyleCnt="0">
        <dgm:presLayoutVars>
          <dgm:chMax/>
          <dgm:chPref/>
          <dgm:dir/>
          <dgm:animLvl val="lvl"/>
        </dgm:presLayoutVars>
      </dgm:prSet>
      <dgm:spPr/>
      <dgm:t>
        <a:bodyPr/>
        <a:lstStyle/>
        <a:p>
          <a:endParaRPr lang="en-US"/>
        </a:p>
      </dgm:t>
    </dgm:pt>
    <dgm:pt modelId="{2673E08E-5EE3-4944-9A90-F52F82D046B1}" type="pres">
      <dgm:prSet presAssocID="{2E200962-41FF-408E-8FDF-C6ADD5AF5310}" presName="composite" presStyleCnt="0"/>
      <dgm:spPr/>
    </dgm:pt>
    <dgm:pt modelId="{6C9DF95B-054B-4E19-BA9F-95686FFD5411}" type="pres">
      <dgm:prSet presAssocID="{2E200962-41FF-408E-8FDF-C6ADD5AF5310}" presName="Parent1" presStyleLbl="node1" presStyleIdx="0" presStyleCnt="6">
        <dgm:presLayoutVars>
          <dgm:chMax val="1"/>
          <dgm:chPref val="1"/>
          <dgm:bulletEnabled val="1"/>
        </dgm:presLayoutVars>
      </dgm:prSet>
      <dgm:spPr>
        <a:prstGeom prst="hexagon">
          <a:avLst>
            <a:gd name="adj" fmla="val 25000"/>
            <a:gd name="vf" fmla="val 115470"/>
          </a:avLst>
        </a:prstGeom>
      </dgm:spPr>
      <dgm:t>
        <a:bodyPr/>
        <a:lstStyle/>
        <a:p>
          <a:endParaRPr lang="en-US"/>
        </a:p>
      </dgm:t>
    </dgm:pt>
    <dgm:pt modelId="{DD70BB4A-34B4-421E-8E76-9AF7EF8A7803}" type="pres">
      <dgm:prSet presAssocID="{2E200962-41FF-408E-8FDF-C6ADD5AF5310}" presName="Childtext1" presStyleLbl="revTx" presStyleIdx="0" presStyleCnt="3">
        <dgm:presLayoutVars>
          <dgm:chMax val="0"/>
          <dgm:chPref val="0"/>
          <dgm:bulletEnabled val="1"/>
        </dgm:presLayoutVars>
      </dgm:prSet>
      <dgm:spPr>
        <a:xfrm>
          <a:off x="179170" y="49342"/>
          <a:ext cx="80496" cy="43277"/>
        </a:xfrm>
        <a:prstGeom prst="rect">
          <a:avLst/>
        </a:prstGeom>
        <a:noFill/>
        <a:ln>
          <a:noFill/>
        </a:ln>
        <a:effectLst/>
      </dgm:spPr>
    </dgm:pt>
    <dgm:pt modelId="{AE420A4F-7306-4A70-93CB-82D99E95CB8D}" type="pres">
      <dgm:prSet presAssocID="{2E200962-41FF-408E-8FDF-C6ADD5AF5310}" presName="BalanceSpacing" presStyleCnt="0"/>
      <dgm:spPr/>
    </dgm:pt>
    <dgm:pt modelId="{AEFFD3D3-76B8-41A6-901B-994DEBF1CE8D}" type="pres">
      <dgm:prSet presAssocID="{2E200962-41FF-408E-8FDF-C6ADD5AF5310}" presName="BalanceSpacing1" presStyleCnt="0"/>
      <dgm:spPr/>
    </dgm:pt>
    <dgm:pt modelId="{8A150B2F-5B46-408D-92F2-DBFFB689D5C5}" type="pres">
      <dgm:prSet presAssocID="{41B82DF4-7EBA-493C-9273-D1FFE780DCB2}" presName="Accent1Text" presStyleLbl="node1" presStyleIdx="1" presStyleCnt="6"/>
      <dgm:spPr>
        <a:prstGeom prst="hexagon">
          <a:avLst>
            <a:gd name="adj" fmla="val 25000"/>
            <a:gd name="vf" fmla="val 115470"/>
          </a:avLst>
        </a:prstGeom>
      </dgm:spPr>
      <dgm:t>
        <a:bodyPr/>
        <a:lstStyle/>
        <a:p>
          <a:endParaRPr lang="en-US"/>
        </a:p>
      </dgm:t>
    </dgm:pt>
    <dgm:pt modelId="{C9ECE553-C231-4DB4-B695-D72865B04BC1}" type="pres">
      <dgm:prSet presAssocID="{41B82DF4-7EBA-493C-9273-D1FFE780DCB2}" presName="spaceBetweenRectangles" presStyleCnt="0"/>
      <dgm:spPr/>
    </dgm:pt>
    <dgm:pt modelId="{8293F8B8-1CDB-4212-8F60-E3AAE8B6CB8F}" type="pres">
      <dgm:prSet presAssocID="{95773146-FB67-4915-9D1B-F26F699A2B10}" presName="composite" presStyleCnt="0"/>
      <dgm:spPr/>
    </dgm:pt>
    <dgm:pt modelId="{F1602DFB-1D92-4300-8CD7-42DD7BC1C561}" type="pres">
      <dgm:prSet presAssocID="{95773146-FB67-4915-9D1B-F26F699A2B10}" presName="Parent1" presStyleLbl="node1" presStyleIdx="2" presStyleCnt="6">
        <dgm:presLayoutVars>
          <dgm:chMax val="1"/>
          <dgm:chPref val="1"/>
          <dgm:bulletEnabled val="1"/>
        </dgm:presLayoutVars>
      </dgm:prSet>
      <dgm:spPr>
        <a:prstGeom prst="hexagon">
          <a:avLst>
            <a:gd name="adj" fmla="val 25000"/>
            <a:gd name="vf" fmla="val 115470"/>
          </a:avLst>
        </a:prstGeom>
      </dgm:spPr>
      <dgm:t>
        <a:bodyPr/>
        <a:lstStyle/>
        <a:p>
          <a:endParaRPr lang="en-US"/>
        </a:p>
      </dgm:t>
    </dgm:pt>
    <dgm:pt modelId="{3CA1A906-A643-4A46-897C-9101B4043B14}" type="pres">
      <dgm:prSet presAssocID="{95773146-FB67-4915-9D1B-F26F699A2B10}" presName="Childtext1" presStyleLbl="revTx" presStyleIdx="1" presStyleCnt="3">
        <dgm:presLayoutVars>
          <dgm:chMax val="0"/>
          <dgm:chPref val="0"/>
          <dgm:bulletEnabled val="1"/>
        </dgm:presLayoutVars>
      </dgm:prSet>
      <dgm:spPr>
        <a:xfrm>
          <a:off x="0" y="110566"/>
          <a:ext cx="77900" cy="43277"/>
        </a:xfrm>
        <a:prstGeom prst="rect">
          <a:avLst/>
        </a:prstGeom>
        <a:noFill/>
        <a:ln>
          <a:noFill/>
        </a:ln>
        <a:effectLst/>
      </dgm:spPr>
    </dgm:pt>
    <dgm:pt modelId="{E6CC260E-6B87-49AB-BE85-2BD1318562FE}" type="pres">
      <dgm:prSet presAssocID="{95773146-FB67-4915-9D1B-F26F699A2B10}" presName="BalanceSpacing" presStyleCnt="0"/>
      <dgm:spPr/>
    </dgm:pt>
    <dgm:pt modelId="{C0B272ED-D7EF-49FD-98E7-6E1B039A1E72}" type="pres">
      <dgm:prSet presAssocID="{95773146-FB67-4915-9D1B-F26F699A2B10}" presName="BalanceSpacing1" presStyleCnt="0"/>
      <dgm:spPr/>
    </dgm:pt>
    <dgm:pt modelId="{BDE8F772-52AF-40FF-86ED-83CDA50F3C41}" type="pres">
      <dgm:prSet presAssocID="{DE5DF29D-5B7F-4FF0-8B69-CAAEBD1A3527}" presName="Accent1Text" presStyleLbl="node1" presStyleIdx="3" presStyleCnt="6"/>
      <dgm:spPr>
        <a:prstGeom prst="hexagon">
          <a:avLst>
            <a:gd name="adj" fmla="val 25000"/>
            <a:gd name="vf" fmla="val 115470"/>
          </a:avLst>
        </a:prstGeom>
      </dgm:spPr>
      <dgm:t>
        <a:bodyPr/>
        <a:lstStyle/>
        <a:p>
          <a:endParaRPr lang="en-US"/>
        </a:p>
      </dgm:t>
    </dgm:pt>
    <dgm:pt modelId="{D7396B49-A480-45F5-BC41-601A99A6917D}" type="pres">
      <dgm:prSet presAssocID="{DE5DF29D-5B7F-4FF0-8B69-CAAEBD1A3527}" presName="spaceBetweenRectangles" presStyleCnt="0"/>
      <dgm:spPr/>
    </dgm:pt>
    <dgm:pt modelId="{076DD660-B89A-4589-9BE8-B6C97A4FFBD9}" type="pres">
      <dgm:prSet presAssocID="{40CD6997-BF44-4DE9-A2EB-341E498D983D}" presName="composite" presStyleCnt="0"/>
      <dgm:spPr/>
    </dgm:pt>
    <dgm:pt modelId="{90446269-CAEF-4BDF-B111-E770DDD3B549}" type="pres">
      <dgm:prSet presAssocID="{40CD6997-BF44-4DE9-A2EB-341E498D983D}" presName="Parent1" presStyleLbl="node1" presStyleIdx="4" presStyleCnt="6">
        <dgm:presLayoutVars>
          <dgm:chMax val="1"/>
          <dgm:chPref val="1"/>
          <dgm:bulletEnabled val="1"/>
        </dgm:presLayoutVars>
      </dgm:prSet>
      <dgm:spPr>
        <a:prstGeom prst="hexagon">
          <a:avLst>
            <a:gd name="adj" fmla="val 25000"/>
            <a:gd name="vf" fmla="val 115470"/>
          </a:avLst>
        </a:prstGeom>
      </dgm:spPr>
      <dgm:t>
        <a:bodyPr/>
        <a:lstStyle/>
        <a:p>
          <a:endParaRPr lang="en-US"/>
        </a:p>
      </dgm:t>
    </dgm:pt>
    <dgm:pt modelId="{36248C90-54C0-4C10-AEBC-AE9E74A5727C}" type="pres">
      <dgm:prSet presAssocID="{40CD6997-BF44-4DE9-A2EB-341E498D983D}" presName="Childtext1" presStyleLbl="revTx" presStyleIdx="2" presStyleCnt="3">
        <dgm:presLayoutVars>
          <dgm:chMax val="0"/>
          <dgm:chPref val="0"/>
          <dgm:bulletEnabled val="1"/>
        </dgm:presLayoutVars>
      </dgm:prSet>
      <dgm:spPr>
        <a:xfrm>
          <a:off x="179170" y="171790"/>
          <a:ext cx="80496" cy="43277"/>
        </a:xfrm>
        <a:prstGeom prst="rect">
          <a:avLst/>
        </a:prstGeom>
        <a:noFill/>
        <a:ln>
          <a:noFill/>
        </a:ln>
        <a:effectLst/>
      </dgm:spPr>
    </dgm:pt>
    <dgm:pt modelId="{E03897A4-314A-4059-81EE-FEA1C5A41BD1}" type="pres">
      <dgm:prSet presAssocID="{40CD6997-BF44-4DE9-A2EB-341E498D983D}" presName="BalanceSpacing" presStyleCnt="0"/>
      <dgm:spPr/>
    </dgm:pt>
    <dgm:pt modelId="{E92D0C48-DFC9-4C75-871C-5E678DF161AE}" type="pres">
      <dgm:prSet presAssocID="{40CD6997-BF44-4DE9-A2EB-341E498D983D}" presName="BalanceSpacing1" presStyleCnt="0"/>
      <dgm:spPr/>
    </dgm:pt>
    <dgm:pt modelId="{EE26F42E-E7D8-4251-8C4B-A2DF08C1E7A1}" type="pres">
      <dgm:prSet presAssocID="{80567851-B570-40C0-8276-1DC9483A4BE1}" presName="Accent1Text" presStyleLbl="node1" presStyleIdx="5" presStyleCnt="6"/>
      <dgm:spPr>
        <a:prstGeom prst="hexagon">
          <a:avLst>
            <a:gd name="adj" fmla="val 25000"/>
            <a:gd name="vf" fmla="val 115470"/>
          </a:avLst>
        </a:prstGeom>
      </dgm:spPr>
      <dgm:t>
        <a:bodyPr/>
        <a:lstStyle/>
        <a:p>
          <a:endParaRPr lang="en-US"/>
        </a:p>
      </dgm:t>
    </dgm:pt>
  </dgm:ptLst>
  <dgm:cxnLst>
    <dgm:cxn modelId="{F2D1801A-ED56-4C83-8BFD-165AA9A3DF51}" srcId="{38866E2C-18B0-4640-82AD-6D5174A5EC9E}" destId="{2E200962-41FF-408E-8FDF-C6ADD5AF5310}" srcOrd="0" destOrd="0" parTransId="{F37344E4-CA6A-4906-BBBA-3659AB9A3168}" sibTransId="{41B82DF4-7EBA-493C-9273-D1FFE780DCB2}"/>
    <dgm:cxn modelId="{D12DE744-BAA7-414F-A02C-E1312F7F9818}" srcId="{38866E2C-18B0-4640-82AD-6D5174A5EC9E}" destId="{95773146-FB67-4915-9D1B-F26F699A2B10}" srcOrd="1" destOrd="0" parTransId="{71EA3038-385D-4C23-B2E9-D44608C873DE}" sibTransId="{DE5DF29D-5B7F-4FF0-8B69-CAAEBD1A3527}"/>
    <dgm:cxn modelId="{C20CE5AC-8690-4997-8488-1D083494BE6F}" type="presOf" srcId="{41B82DF4-7EBA-493C-9273-D1FFE780DCB2}" destId="{8A150B2F-5B46-408D-92F2-DBFFB689D5C5}" srcOrd="0" destOrd="0" presId="urn:microsoft.com/office/officeart/2008/layout/AlternatingHexagons"/>
    <dgm:cxn modelId="{618CE80B-1B80-4D81-BD6B-5B701B2599B8}" type="presOf" srcId="{95773146-FB67-4915-9D1B-F26F699A2B10}" destId="{F1602DFB-1D92-4300-8CD7-42DD7BC1C561}" srcOrd="0" destOrd="0" presId="urn:microsoft.com/office/officeart/2008/layout/AlternatingHexagons"/>
    <dgm:cxn modelId="{EB39D6FB-0D60-4E99-BA1C-CC27878A1EF4}" type="presOf" srcId="{80567851-B570-40C0-8276-1DC9483A4BE1}" destId="{EE26F42E-E7D8-4251-8C4B-A2DF08C1E7A1}" srcOrd="0" destOrd="0" presId="urn:microsoft.com/office/officeart/2008/layout/AlternatingHexagons"/>
    <dgm:cxn modelId="{6585B1E2-C4F1-4F02-B1BA-FDC3E06854A5}" type="presOf" srcId="{38866E2C-18B0-4640-82AD-6D5174A5EC9E}" destId="{ABC2573A-3EEE-480C-8405-226E6DBFAC19}" srcOrd="0" destOrd="0" presId="urn:microsoft.com/office/officeart/2008/layout/AlternatingHexagons"/>
    <dgm:cxn modelId="{2522EF16-2E00-4BE0-944A-8FDDCA4F1A3F}" type="presOf" srcId="{40CD6997-BF44-4DE9-A2EB-341E498D983D}" destId="{90446269-CAEF-4BDF-B111-E770DDD3B549}" srcOrd="0" destOrd="0" presId="urn:microsoft.com/office/officeart/2008/layout/AlternatingHexagons"/>
    <dgm:cxn modelId="{D88C7538-09C1-4875-9B1E-F397CFA47371}" type="presOf" srcId="{DE5DF29D-5B7F-4FF0-8B69-CAAEBD1A3527}" destId="{BDE8F772-52AF-40FF-86ED-83CDA50F3C41}" srcOrd="0" destOrd="0" presId="urn:microsoft.com/office/officeart/2008/layout/AlternatingHexagons"/>
    <dgm:cxn modelId="{8AC9EEFA-EDD5-46BC-AE13-2555F979FE81}" srcId="{38866E2C-18B0-4640-82AD-6D5174A5EC9E}" destId="{40CD6997-BF44-4DE9-A2EB-341E498D983D}" srcOrd="2" destOrd="0" parTransId="{E30A36A4-FF78-4EB6-8E81-EC02BFB7E4CE}" sibTransId="{80567851-B570-40C0-8276-1DC9483A4BE1}"/>
    <dgm:cxn modelId="{1C7D9D4E-88AE-4149-825C-6F8FF9A06B4B}" type="presOf" srcId="{2E200962-41FF-408E-8FDF-C6ADD5AF5310}" destId="{6C9DF95B-054B-4E19-BA9F-95686FFD5411}" srcOrd="0" destOrd="0" presId="urn:microsoft.com/office/officeart/2008/layout/AlternatingHexagons"/>
    <dgm:cxn modelId="{AD8C1103-4146-4614-AB43-5790EF842259}" type="presParOf" srcId="{ABC2573A-3EEE-480C-8405-226E6DBFAC19}" destId="{2673E08E-5EE3-4944-9A90-F52F82D046B1}" srcOrd="0" destOrd="0" presId="urn:microsoft.com/office/officeart/2008/layout/AlternatingHexagons"/>
    <dgm:cxn modelId="{1A9D861F-AB59-41E8-B190-E2D47640FB06}" type="presParOf" srcId="{2673E08E-5EE3-4944-9A90-F52F82D046B1}" destId="{6C9DF95B-054B-4E19-BA9F-95686FFD5411}" srcOrd="0" destOrd="0" presId="urn:microsoft.com/office/officeart/2008/layout/AlternatingHexagons"/>
    <dgm:cxn modelId="{42D475DF-FEA2-484D-B74C-C09DBBD21C60}" type="presParOf" srcId="{2673E08E-5EE3-4944-9A90-F52F82D046B1}" destId="{DD70BB4A-34B4-421E-8E76-9AF7EF8A7803}" srcOrd="1" destOrd="0" presId="urn:microsoft.com/office/officeart/2008/layout/AlternatingHexagons"/>
    <dgm:cxn modelId="{AC7FD308-889D-4385-B8F0-E35BFBA9ACC2}" type="presParOf" srcId="{2673E08E-5EE3-4944-9A90-F52F82D046B1}" destId="{AE420A4F-7306-4A70-93CB-82D99E95CB8D}" srcOrd="2" destOrd="0" presId="urn:microsoft.com/office/officeart/2008/layout/AlternatingHexagons"/>
    <dgm:cxn modelId="{A5CB81E3-D420-43A6-80DD-B82F3C47BB62}" type="presParOf" srcId="{2673E08E-5EE3-4944-9A90-F52F82D046B1}" destId="{AEFFD3D3-76B8-41A6-901B-994DEBF1CE8D}" srcOrd="3" destOrd="0" presId="urn:microsoft.com/office/officeart/2008/layout/AlternatingHexagons"/>
    <dgm:cxn modelId="{FE1F9960-6B04-470D-848F-C34C7000CFE6}" type="presParOf" srcId="{2673E08E-5EE3-4944-9A90-F52F82D046B1}" destId="{8A150B2F-5B46-408D-92F2-DBFFB689D5C5}" srcOrd="4" destOrd="0" presId="urn:microsoft.com/office/officeart/2008/layout/AlternatingHexagons"/>
    <dgm:cxn modelId="{9724A88C-857F-4E88-B94E-E3E29B34A0A8}" type="presParOf" srcId="{ABC2573A-3EEE-480C-8405-226E6DBFAC19}" destId="{C9ECE553-C231-4DB4-B695-D72865B04BC1}" srcOrd="1" destOrd="0" presId="urn:microsoft.com/office/officeart/2008/layout/AlternatingHexagons"/>
    <dgm:cxn modelId="{5EF0F298-6748-4292-B66E-A6EFA1BFC058}" type="presParOf" srcId="{ABC2573A-3EEE-480C-8405-226E6DBFAC19}" destId="{8293F8B8-1CDB-4212-8F60-E3AAE8B6CB8F}" srcOrd="2" destOrd="0" presId="urn:microsoft.com/office/officeart/2008/layout/AlternatingHexagons"/>
    <dgm:cxn modelId="{20D3F0A1-9C59-4491-B84C-4DDE3B3ADFC9}" type="presParOf" srcId="{8293F8B8-1CDB-4212-8F60-E3AAE8B6CB8F}" destId="{F1602DFB-1D92-4300-8CD7-42DD7BC1C561}" srcOrd="0" destOrd="0" presId="urn:microsoft.com/office/officeart/2008/layout/AlternatingHexagons"/>
    <dgm:cxn modelId="{EFBA763E-ECCC-48C8-A0E7-84CCD6EE0A95}" type="presParOf" srcId="{8293F8B8-1CDB-4212-8F60-E3AAE8B6CB8F}" destId="{3CA1A906-A643-4A46-897C-9101B4043B14}" srcOrd="1" destOrd="0" presId="urn:microsoft.com/office/officeart/2008/layout/AlternatingHexagons"/>
    <dgm:cxn modelId="{5A4FD9D8-74DD-42FB-A6F0-0DCB1D6BABFC}" type="presParOf" srcId="{8293F8B8-1CDB-4212-8F60-E3AAE8B6CB8F}" destId="{E6CC260E-6B87-49AB-BE85-2BD1318562FE}" srcOrd="2" destOrd="0" presId="urn:microsoft.com/office/officeart/2008/layout/AlternatingHexagons"/>
    <dgm:cxn modelId="{660FCEA7-6136-4618-97AD-7E7A331900B7}" type="presParOf" srcId="{8293F8B8-1CDB-4212-8F60-E3AAE8B6CB8F}" destId="{C0B272ED-D7EF-49FD-98E7-6E1B039A1E72}" srcOrd="3" destOrd="0" presId="urn:microsoft.com/office/officeart/2008/layout/AlternatingHexagons"/>
    <dgm:cxn modelId="{35F53234-1F72-4B22-A100-4D8A29263D29}" type="presParOf" srcId="{8293F8B8-1CDB-4212-8F60-E3AAE8B6CB8F}" destId="{BDE8F772-52AF-40FF-86ED-83CDA50F3C41}" srcOrd="4" destOrd="0" presId="urn:microsoft.com/office/officeart/2008/layout/AlternatingHexagons"/>
    <dgm:cxn modelId="{E932A0A8-4D7A-46AF-B65C-B21B7E7F968F}" type="presParOf" srcId="{ABC2573A-3EEE-480C-8405-226E6DBFAC19}" destId="{D7396B49-A480-45F5-BC41-601A99A6917D}" srcOrd="3" destOrd="0" presId="urn:microsoft.com/office/officeart/2008/layout/AlternatingHexagons"/>
    <dgm:cxn modelId="{BD80335A-20BB-461B-8454-7B82CD9B09AE}" type="presParOf" srcId="{ABC2573A-3EEE-480C-8405-226E6DBFAC19}" destId="{076DD660-B89A-4589-9BE8-B6C97A4FFBD9}" srcOrd="4" destOrd="0" presId="urn:microsoft.com/office/officeart/2008/layout/AlternatingHexagons"/>
    <dgm:cxn modelId="{0E5EADD9-A714-488C-8DE4-AE59007070C9}" type="presParOf" srcId="{076DD660-B89A-4589-9BE8-B6C97A4FFBD9}" destId="{90446269-CAEF-4BDF-B111-E770DDD3B549}" srcOrd="0" destOrd="0" presId="urn:microsoft.com/office/officeart/2008/layout/AlternatingHexagons"/>
    <dgm:cxn modelId="{0695BB06-D744-4598-AA8B-AB02C049F3A6}" type="presParOf" srcId="{076DD660-B89A-4589-9BE8-B6C97A4FFBD9}" destId="{36248C90-54C0-4C10-AEBC-AE9E74A5727C}" srcOrd="1" destOrd="0" presId="urn:microsoft.com/office/officeart/2008/layout/AlternatingHexagons"/>
    <dgm:cxn modelId="{CDA5B5C5-0FD1-45CA-971C-2FDEFAE1D543}" type="presParOf" srcId="{076DD660-B89A-4589-9BE8-B6C97A4FFBD9}" destId="{E03897A4-314A-4059-81EE-FEA1C5A41BD1}" srcOrd="2" destOrd="0" presId="urn:microsoft.com/office/officeart/2008/layout/AlternatingHexagons"/>
    <dgm:cxn modelId="{B5A4ED53-F8A8-42FF-B932-A5A56C5404B0}" type="presParOf" srcId="{076DD660-B89A-4589-9BE8-B6C97A4FFBD9}" destId="{E92D0C48-DFC9-4C75-871C-5E678DF161AE}" srcOrd="3" destOrd="0" presId="urn:microsoft.com/office/officeart/2008/layout/AlternatingHexagons"/>
    <dgm:cxn modelId="{0760E66D-36DA-4D52-A9AD-031A36818DDD}" type="presParOf" srcId="{076DD660-B89A-4589-9BE8-B6C97A4FFBD9}" destId="{EE26F42E-E7D8-4251-8C4B-A2DF08C1E7A1}" srcOrd="4" destOrd="0" presId="urn:microsoft.com/office/officeart/2008/layout/AlternatingHexagons"/>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DD9260-2573-45AC-9E63-8BEBA0529F91}" type="doc">
      <dgm:prSet loTypeId="urn:microsoft.com/office/officeart/2005/8/layout/pyramid1" loCatId="pyramid" qsTypeId="urn:microsoft.com/office/officeart/2005/8/quickstyle/simple3" qsCatId="simple" csTypeId="urn:microsoft.com/office/officeart/2005/8/colors/accent1_2" csCatId="accent1" phldr="1"/>
      <dgm:spPr/>
    </dgm:pt>
    <dgm:pt modelId="{451450D4-9606-453F-A6B7-BF33B1C210D9}">
      <dgm:prSet phldrT="[Text]"/>
      <dgm:spPr/>
      <dgm:t>
        <a:bodyPr/>
        <a:lstStyle/>
        <a:p>
          <a:r>
            <a:rPr lang="en-US" dirty="0" smtClean="0"/>
            <a:t>Clinical Information</a:t>
          </a:r>
          <a:endParaRPr lang="en-US" dirty="0"/>
        </a:p>
      </dgm:t>
    </dgm:pt>
    <dgm:pt modelId="{60E6916D-E52A-431D-AD99-9C3974379469}" type="parTrans" cxnId="{992474A7-2D98-4BEE-800A-F5D36AF96802}">
      <dgm:prSet/>
      <dgm:spPr/>
      <dgm:t>
        <a:bodyPr/>
        <a:lstStyle/>
        <a:p>
          <a:endParaRPr lang="en-US"/>
        </a:p>
      </dgm:t>
    </dgm:pt>
    <dgm:pt modelId="{289BF743-F433-4B09-92FE-CF5C3EB3564E}" type="sibTrans" cxnId="{992474A7-2D98-4BEE-800A-F5D36AF96802}">
      <dgm:prSet/>
      <dgm:spPr/>
      <dgm:t>
        <a:bodyPr/>
        <a:lstStyle/>
        <a:p>
          <a:endParaRPr lang="en-US"/>
        </a:p>
      </dgm:t>
    </dgm:pt>
    <dgm:pt modelId="{F7AB724E-AB22-4274-A410-8C1D8A45B31F}">
      <dgm:prSet phldrT="[Text]"/>
      <dgm:spPr/>
      <dgm:t>
        <a:bodyPr/>
        <a:lstStyle/>
        <a:p>
          <a:r>
            <a:rPr lang="en-US" dirty="0" smtClean="0"/>
            <a:t>Workflow</a:t>
          </a:r>
          <a:endParaRPr lang="en-US" dirty="0"/>
        </a:p>
      </dgm:t>
    </dgm:pt>
    <dgm:pt modelId="{1FDAC387-4E67-4D18-9A12-6E3BFE3F0F58}" type="parTrans" cxnId="{370EED84-27A6-4C5F-88BA-919C5B437526}">
      <dgm:prSet/>
      <dgm:spPr/>
      <dgm:t>
        <a:bodyPr/>
        <a:lstStyle/>
        <a:p>
          <a:endParaRPr lang="en-US"/>
        </a:p>
      </dgm:t>
    </dgm:pt>
    <dgm:pt modelId="{72275014-2D98-4DD5-A4CA-4C222B3C4215}" type="sibTrans" cxnId="{370EED84-27A6-4C5F-88BA-919C5B437526}">
      <dgm:prSet/>
      <dgm:spPr/>
      <dgm:t>
        <a:bodyPr/>
        <a:lstStyle/>
        <a:p>
          <a:endParaRPr lang="en-US"/>
        </a:p>
      </dgm:t>
    </dgm:pt>
    <dgm:pt modelId="{49F03CA4-EAD6-408C-A14B-532955FEBF7F}">
      <dgm:prSet phldrT="[Text]"/>
      <dgm:spPr/>
      <dgm:t>
        <a:bodyPr/>
        <a:lstStyle/>
        <a:p>
          <a:r>
            <a:rPr lang="en-US" dirty="0" smtClean="0"/>
            <a:t>Transport</a:t>
          </a:r>
          <a:endParaRPr lang="en-US" dirty="0"/>
        </a:p>
      </dgm:t>
    </dgm:pt>
    <dgm:pt modelId="{ACF004E3-2290-454E-AF53-513158A96B70}" type="parTrans" cxnId="{C33345D0-8276-4308-A753-607490343DE2}">
      <dgm:prSet/>
      <dgm:spPr/>
      <dgm:t>
        <a:bodyPr/>
        <a:lstStyle/>
        <a:p>
          <a:endParaRPr lang="en-US"/>
        </a:p>
      </dgm:t>
    </dgm:pt>
    <dgm:pt modelId="{E2495976-8BDB-4219-BF28-BE8BD7650369}" type="sibTrans" cxnId="{C33345D0-8276-4308-A753-607490343DE2}">
      <dgm:prSet/>
      <dgm:spPr/>
      <dgm:t>
        <a:bodyPr/>
        <a:lstStyle/>
        <a:p>
          <a:endParaRPr lang="en-US"/>
        </a:p>
      </dgm:t>
    </dgm:pt>
    <dgm:pt modelId="{81C21B4B-CD31-4E5E-9793-0FE4541E7677}">
      <dgm:prSet phldrT="[Text]" custT="1"/>
      <dgm:spPr>
        <a:noFill/>
      </dgm:spPr>
      <dgm:t>
        <a:bodyPr/>
        <a:lstStyle/>
        <a:p>
          <a:r>
            <a:rPr lang="en-US" sz="1800" dirty="0" smtClean="0"/>
            <a:t>HL7 V2 messages</a:t>
          </a:r>
          <a:endParaRPr lang="en-US" sz="1800" dirty="0"/>
        </a:p>
      </dgm:t>
    </dgm:pt>
    <dgm:pt modelId="{D2B24C8B-D31D-419A-B938-D585722DFF48}" type="parTrans" cxnId="{C3F4DB1E-2F74-45D0-9D43-43BB9B7F9770}">
      <dgm:prSet/>
      <dgm:spPr/>
      <dgm:t>
        <a:bodyPr/>
        <a:lstStyle/>
        <a:p>
          <a:endParaRPr lang="en-US"/>
        </a:p>
      </dgm:t>
    </dgm:pt>
    <dgm:pt modelId="{1525581D-6FDD-4545-B4FB-18F6DA26999A}" type="sibTrans" cxnId="{C3F4DB1E-2F74-45D0-9D43-43BB9B7F9770}">
      <dgm:prSet/>
      <dgm:spPr/>
      <dgm:t>
        <a:bodyPr/>
        <a:lstStyle/>
        <a:p>
          <a:endParaRPr lang="en-US"/>
        </a:p>
      </dgm:t>
    </dgm:pt>
    <dgm:pt modelId="{27C6D310-A476-44DD-9C84-CBAFEBB4F6A9}">
      <dgm:prSet phldrT="[Text]" custT="1"/>
      <dgm:spPr>
        <a:noFill/>
      </dgm:spPr>
      <dgm:t>
        <a:bodyPr/>
        <a:lstStyle/>
        <a:p>
          <a:r>
            <a:rPr lang="en-US" sz="1600" dirty="0" smtClean="0"/>
            <a:t>XDM (required)</a:t>
          </a:r>
          <a:endParaRPr lang="en-US" sz="1600" dirty="0"/>
        </a:p>
      </dgm:t>
    </dgm:pt>
    <dgm:pt modelId="{06E7F59E-B5BB-42CA-BDD2-C9D370C8F491}" type="parTrans" cxnId="{5DF5B780-53DA-43D0-92EE-EF4469EDB1E4}">
      <dgm:prSet/>
      <dgm:spPr/>
      <dgm:t>
        <a:bodyPr/>
        <a:lstStyle/>
        <a:p>
          <a:endParaRPr lang="en-US"/>
        </a:p>
      </dgm:t>
    </dgm:pt>
    <dgm:pt modelId="{B5495948-33EF-4AA3-AC6C-0A02D9D80D35}" type="sibTrans" cxnId="{5DF5B780-53DA-43D0-92EE-EF4469EDB1E4}">
      <dgm:prSet/>
      <dgm:spPr/>
      <dgm:t>
        <a:bodyPr/>
        <a:lstStyle/>
        <a:p>
          <a:endParaRPr lang="en-US"/>
        </a:p>
      </dgm:t>
    </dgm:pt>
    <dgm:pt modelId="{09775131-11BD-476C-9938-6BF6CD1A4D84}">
      <dgm:prSet phldrT="[Text]" custT="1"/>
      <dgm:spPr>
        <a:noFill/>
      </dgm:spPr>
      <dgm:t>
        <a:bodyPr/>
        <a:lstStyle/>
        <a:p>
          <a:r>
            <a:rPr lang="en-US" sz="1600" dirty="0" smtClean="0"/>
            <a:t>XDR (optional)</a:t>
          </a:r>
          <a:endParaRPr lang="en-US" sz="1600" dirty="0"/>
        </a:p>
      </dgm:t>
    </dgm:pt>
    <dgm:pt modelId="{F1573BDF-05A0-4956-BD36-BCF4EF075A4E}" type="parTrans" cxnId="{8A7ABA67-32D5-4EFF-A39C-A1A7BD9EC95D}">
      <dgm:prSet/>
      <dgm:spPr/>
      <dgm:t>
        <a:bodyPr/>
        <a:lstStyle/>
        <a:p>
          <a:endParaRPr lang="en-US"/>
        </a:p>
      </dgm:t>
    </dgm:pt>
    <dgm:pt modelId="{C6F77A0B-2C74-4407-A049-67243DA9DC19}" type="sibTrans" cxnId="{8A7ABA67-32D5-4EFF-A39C-A1A7BD9EC95D}">
      <dgm:prSet/>
      <dgm:spPr/>
      <dgm:t>
        <a:bodyPr/>
        <a:lstStyle/>
        <a:p>
          <a:endParaRPr lang="en-US"/>
        </a:p>
      </dgm:t>
    </dgm:pt>
    <dgm:pt modelId="{3D02205E-2576-4B19-B3D8-FCF4B7DCBD92}">
      <dgm:prSet phldrT="[Text]" custT="1"/>
      <dgm:spPr>
        <a:noFill/>
      </dgm:spPr>
      <dgm:t>
        <a:bodyPr/>
        <a:lstStyle/>
        <a:p>
          <a:r>
            <a:rPr lang="en-US" sz="1800" dirty="0" smtClean="0"/>
            <a:t>XDS-MS/XPHR Option</a:t>
          </a:r>
          <a:endParaRPr lang="en-US" sz="1800" dirty="0"/>
        </a:p>
      </dgm:t>
    </dgm:pt>
    <dgm:pt modelId="{B3C245A1-BF8D-4920-A977-AB53FF99571C}" type="parTrans" cxnId="{B12643F6-1A7A-4C9A-951C-3FF1D470DF33}">
      <dgm:prSet/>
      <dgm:spPr/>
      <dgm:t>
        <a:bodyPr/>
        <a:lstStyle/>
        <a:p>
          <a:endParaRPr lang="en-US"/>
        </a:p>
      </dgm:t>
    </dgm:pt>
    <dgm:pt modelId="{3762E32C-BEE0-458D-8E56-1A4CAB87E8E8}" type="sibTrans" cxnId="{B12643F6-1A7A-4C9A-951C-3FF1D470DF33}">
      <dgm:prSet/>
      <dgm:spPr/>
      <dgm:t>
        <a:bodyPr/>
        <a:lstStyle/>
        <a:p>
          <a:endParaRPr lang="en-US"/>
        </a:p>
      </dgm:t>
    </dgm:pt>
    <dgm:pt modelId="{A0B597B6-046F-4702-9ECE-FA78D7C40BCD}">
      <dgm:prSet phldrT="[Text]" custT="1"/>
      <dgm:spPr>
        <a:noFill/>
      </dgm:spPr>
      <dgm:t>
        <a:bodyPr/>
        <a:lstStyle/>
        <a:p>
          <a:r>
            <a:rPr lang="en-US" sz="1800" dirty="0" smtClean="0"/>
            <a:t>C-CDA 2.1 Option</a:t>
          </a:r>
          <a:endParaRPr lang="en-US" sz="1800" dirty="0"/>
        </a:p>
      </dgm:t>
    </dgm:pt>
    <dgm:pt modelId="{CFBE7F1E-66CA-4AA5-8A80-056122CFB277}" type="parTrans" cxnId="{77C7CBAF-5C77-4931-B241-5A5D2C692D5F}">
      <dgm:prSet/>
      <dgm:spPr/>
      <dgm:t>
        <a:bodyPr/>
        <a:lstStyle/>
        <a:p>
          <a:endParaRPr lang="en-US"/>
        </a:p>
      </dgm:t>
    </dgm:pt>
    <dgm:pt modelId="{3CB99501-DFDC-4AE3-93F4-0D415BBC4B86}" type="sibTrans" cxnId="{77C7CBAF-5C77-4931-B241-5A5D2C692D5F}">
      <dgm:prSet/>
      <dgm:spPr/>
      <dgm:t>
        <a:bodyPr/>
        <a:lstStyle/>
        <a:p>
          <a:endParaRPr lang="en-US"/>
        </a:p>
      </dgm:t>
    </dgm:pt>
    <dgm:pt modelId="{803DAA94-19B1-4627-B17D-9B5C9A25AE3A}" type="pres">
      <dgm:prSet presAssocID="{24DD9260-2573-45AC-9E63-8BEBA0529F91}" presName="Name0" presStyleCnt="0">
        <dgm:presLayoutVars>
          <dgm:dir/>
          <dgm:animLvl val="lvl"/>
          <dgm:resizeHandles val="exact"/>
        </dgm:presLayoutVars>
      </dgm:prSet>
      <dgm:spPr/>
    </dgm:pt>
    <dgm:pt modelId="{6AE3E31F-EDD4-4BB3-BA4A-63FEC6A58086}" type="pres">
      <dgm:prSet presAssocID="{451450D4-9606-453F-A6B7-BF33B1C210D9}" presName="Name8" presStyleCnt="0"/>
      <dgm:spPr/>
    </dgm:pt>
    <dgm:pt modelId="{153F1FAC-8906-48BD-8B70-065AD969E24B}" type="pres">
      <dgm:prSet presAssocID="{451450D4-9606-453F-A6B7-BF33B1C210D9}" presName="acctBkgd" presStyleLbl="alignAcc1" presStyleIdx="0" presStyleCnt="3"/>
      <dgm:spPr/>
      <dgm:t>
        <a:bodyPr/>
        <a:lstStyle/>
        <a:p>
          <a:endParaRPr lang="en-US"/>
        </a:p>
      </dgm:t>
    </dgm:pt>
    <dgm:pt modelId="{6443C91E-9D76-4248-8771-3A040E1482D8}" type="pres">
      <dgm:prSet presAssocID="{451450D4-9606-453F-A6B7-BF33B1C210D9}" presName="acctTx" presStyleLbl="alignAcc1" presStyleIdx="0" presStyleCnt="3">
        <dgm:presLayoutVars>
          <dgm:bulletEnabled val="1"/>
        </dgm:presLayoutVars>
      </dgm:prSet>
      <dgm:spPr/>
      <dgm:t>
        <a:bodyPr/>
        <a:lstStyle/>
        <a:p>
          <a:endParaRPr lang="en-US"/>
        </a:p>
      </dgm:t>
    </dgm:pt>
    <dgm:pt modelId="{28B2B645-0BEF-4B0F-B376-67DBB3792265}" type="pres">
      <dgm:prSet presAssocID="{451450D4-9606-453F-A6B7-BF33B1C210D9}" presName="level" presStyleLbl="node1" presStyleIdx="0" presStyleCnt="3">
        <dgm:presLayoutVars>
          <dgm:chMax val="1"/>
          <dgm:bulletEnabled val="1"/>
        </dgm:presLayoutVars>
      </dgm:prSet>
      <dgm:spPr/>
      <dgm:t>
        <a:bodyPr/>
        <a:lstStyle/>
        <a:p>
          <a:endParaRPr lang="en-US"/>
        </a:p>
      </dgm:t>
    </dgm:pt>
    <dgm:pt modelId="{3EC4682F-6FCB-4637-9D63-8DAFFA3F57BB}" type="pres">
      <dgm:prSet presAssocID="{451450D4-9606-453F-A6B7-BF33B1C210D9}" presName="levelTx" presStyleLbl="revTx" presStyleIdx="0" presStyleCnt="0">
        <dgm:presLayoutVars>
          <dgm:chMax val="1"/>
          <dgm:bulletEnabled val="1"/>
        </dgm:presLayoutVars>
      </dgm:prSet>
      <dgm:spPr/>
      <dgm:t>
        <a:bodyPr/>
        <a:lstStyle/>
        <a:p>
          <a:endParaRPr lang="en-US"/>
        </a:p>
      </dgm:t>
    </dgm:pt>
    <dgm:pt modelId="{6F0790EA-3CD1-4451-BCCB-EEC2424101BB}" type="pres">
      <dgm:prSet presAssocID="{F7AB724E-AB22-4274-A410-8C1D8A45B31F}" presName="Name8" presStyleCnt="0"/>
      <dgm:spPr/>
    </dgm:pt>
    <dgm:pt modelId="{C7622434-787B-400C-AEA9-1A96619B30D9}" type="pres">
      <dgm:prSet presAssocID="{F7AB724E-AB22-4274-A410-8C1D8A45B31F}" presName="acctBkgd" presStyleLbl="alignAcc1" presStyleIdx="1" presStyleCnt="3"/>
      <dgm:spPr/>
      <dgm:t>
        <a:bodyPr/>
        <a:lstStyle/>
        <a:p>
          <a:endParaRPr lang="en-US"/>
        </a:p>
      </dgm:t>
    </dgm:pt>
    <dgm:pt modelId="{3C0E04FF-D1FD-47D0-982D-1606174DF0FA}" type="pres">
      <dgm:prSet presAssocID="{F7AB724E-AB22-4274-A410-8C1D8A45B31F}" presName="acctTx" presStyleLbl="alignAcc1" presStyleIdx="1" presStyleCnt="3">
        <dgm:presLayoutVars>
          <dgm:bulletEnabled val="1"/>
        </dgm:presLayoutVars>
      </dgm:prSet>
      <dgm:spPr/>
      <dgm:t>
        <a:bodyPr/>
        <a:lstStyle/>
        <a:p>
          <a:endParaRPr lang="en-US"/>
        </a:p>
      </dgm:t>
    </dgm:pt>
    <dgm:pt modelId="{5908D156-04CB-46E2-BCDA-4E6177EB2740}" type="pres">
      <dgm:prSet presAssocID="{F7AB724E-AB22-4274-A410-8C1D8A45B31F}" presName="level" presStyleLbl="node1" presStyleIdx="1" presStyleCnt="3">
        <dgm:presLayoutVars>
          <dgm:chMax val="1"/>
          <dgm:bulletEnabled val="1"/>
        </dgm:presLayoutVars>
      </dgm:prSet>
      <dgm:spPr/>
      <dgm:t>
        <a:bodyPr/>
        <a:lstStyle/>
        <a:p>
          <a:endParaRPr lang="en-US"/>
        </a:p>
      </dgm:t>
    </dgm:pt>
    <dgm:pt modelId="{8DF987F9-AB07-431F-97BE-45B7DEF17A34}" type="pres">
      <dgm:prSet presAssocID="{F7AB724E-AB22-4274-A410-8C1D8A45B31F}" presName="levelTx" presStyleLbl="revTx" presStyleIdx="0" presStyleCnt="0">
        <dgm:presLayoutVars>
          <dgm:chMax val="1"/>
          <dgm:bulletEnabled val="1"/>
        </dgm:presLayoutVars>
      </dgm:prSet>
      <dgm:spPr/>
      <dgm:t>
        <a:bodyPr/>
        <a:lstStyle/>
        <a:p>
          <a:endParaRPr lang="en-US"/>
        </a:p>
      </dgm:t>
    </dgm:pt>
    <dgm:pt modelId="{1E39F41D-44CD-44B0-A64F-5EF480E44E99}" type="pres">
      <dgm:prSet presAssocID="{49F03CA4-EAD6-408C-A14B-532955FEBF7F}" presName="Name8" presStyleCnt="0"/>
      <dgm:spPr/>
    </dgm:pt>
    <dgm:pt modelId="{37F76D1D-56B5-419D-A977-1C224F3ACEE3}" type="pres">
      <dgm:prSet presAssocID="{49F03CA4-EAD6-408C-A14B-532955FEBF7F}" presName="acctBkgd" presStyleLbl="alignAcc1" presStyleIdx="2" presStyleCnt="3"/>
      <dgm:spPr/>
      <dgm:t>
        <a:bodyPr/>
        <a:lstStyle/>
        <a:p>
          <a:endParaRPr lang="en-US"/>
        </a:p>
      </dgm:t>
    </dgm:pt>
    <dgm:pt modelId="{50BC33DD-C07A-4986-AA4C-401F44B3964A}" type="pres">
      <dgm:prSet presAssocID="{49F03CA4-EAD6-408C-A14B-532955FEBF7F}" presName="acctTx" presStyleLbl="alignAcc1" presStyleIdx="2" presStyleCnt="3">
        <dgm:presLayoutVars>
          <dgm:bulletEnabled val="1"/>
        </dgm:presLayoutVars>
      </dgm:prSet>
      <dgm:spPr/>
      <dgm:t>
        <a:bodyPr/>
        <a:lstStyle/>
        <a:p>
          <a:endParaRPr lang="en-US"/>
        </a:p>
      </dgm:t>
    </dgm:pt>
    <dgm:pt modelId="{DFB720BF-DEEC-4996-B515-151ABF7A9ACC}" type="pres">
      <dgm:prSet presAssocID="{49F03CA4-EAD6-408C-A14B-532955FEBF7F}" presName="level" presStyleLbl="node1" presStyleIdx="2" presStyleCnt="3">
        <dgm:presLayoutVars>
          <dgm:chMax val="1"/>
          <dgm:bulletEnabled val="1"/>
        </dgm:presLayoutVars>
      </dgm:prSet>
      <dgm:spPr/>
      <dgm:t>
        <a:bodyPr/>
        <a:lstStyle/>
        <a:p>
          <a:endParaRPr lang="en-US"/>
        </a:p>
      </dgm:t>
    </dgm:pt>
    <dgm:pt modelId="{CFBF510A-3A5C-4777-9132-87A09C150B4F}" type="pres">
      <dgm:prSet presAssocID="{49F03CA4-EAD6-408C-A14B-532955FEBF7F}" presName="levelTx" presStyleLbl="revTx" presStyleIdx="0" presStyleCnt="0">
        <dgm:presLayoutVars>
          <dgm:chMax val="1"/>
          <dgm:bulletEnabled val="1"/>
        </dgm:presLayoutVars>
      </dgm:prSet>
      <dgm:spPr/>
      <dgm:t>
        <a:bodyPr/>
        <a:lstStyle/>
        <a:p>
          <a:endParaRPr lang="en-US"/>
        </a:p>
      </dgm:t>
    </dgm:pt>
  </dgm:ptLst>
  <dgm:cxnLst>
    <dgm:cxn modelId="{77C7CBAF-5C77-4931-B241-5A5D2C692D5F}" srcId="{451450D4-9606-453F-A6B7-BF33B1C210D9}" destId="{A0B597B6-046F-4702-9ECE-FA78D7C40BCD}" srcOrd="1" destOrd="0" parTransId="{CFBE7F1E-66CA-4AA5-8A80-056122CFB277}" sibTransId="{3CB99501-DFDC-4AE3-93F4-0D415BBC4B86}"/>
    <dgm:cxn modelId="{5B699154-C99F-4E1B-AE94-AB1B31533683}" type="presOf" srcId="{3D02205E-2576-4B19-B3D8-FCF4B7DCBD92}" destId="{6443C91E-9D76-4248-8771-3A040E1482D8}" srcOrd="1" destOrd="0" presId="urn:microsoft.com/office/officeart/2005/8/layout/pyramid1"/>
    <dgm:cxn modelId="{C33345D0-8276-4308-A753-607490343DE2}" srcId="{24DD9260-2573-45AC-9E63-8BEBA0529F91}" destId="{49F03CA4-EAD6-408C-A14B-532955FEBF7F}" srcOrd="2" destOrd="0" parTransId="{ACF004E3-2290-454E-AF53-513158A96B70}" sibTransId="{E2495976-8BDB-4219-BF28-BE8BD7650369}"/>
    <dgm:cxn modelId="{370EED84-27A6-4C5F-88BA-919C5B437526}" srcId="{24DD9260-2573-45AC-9E63-8BEBA0529F91}" destId="{F7AB724E-AB22-4274-A410-8C1D8A45B31F}" srcOrd="1" destOrd="0" parTransId="{1FDAC387-4E67-4D18-9A12-6E3BFE3F0F58}" sibTransId="{72275014-2D98-4DD5-A4CA-4C222B3C4215}"/>
    <dgm:cxn modelId="{FE2A100C-BE9F-45E4-8828-CB4B3719BAAE}" type="presOf" srcId="{49F03CA4-EAD6-408C-A14B-532955FEBF7F}" destId="{DFB720BF-DEEC-4996-B515-151ABF7A9ACC}" srcOrd="0" destOrd="0" presId="urn:microsoft.com/office/officeart/2005/8/layout/pyramid1"/>
    <dgm:cxn modelId="{B12643F6-1A7A-4C9A-951C-3FF1D470DF33}" srcId="{451450D4-9606-453F-A6B7-BF33B1C210D9}" destId="{3D02205E-2576-4B19-B3D8-FCF4B7DCBD92}" srcOrd="0" destOrd="0" parTransId="{B3C245A1-BF8D-4920-A977-AB53FF99571C}" sibTransId="{3762E32C-BEE0-458D-8E56-1A4CAB87E8E8}"/>
    <dgm:cxn modelId="{3A187638-2ADC-4AE6-84C8-861E8E0C3A50}" type="presOf" srcId="{A0B597B6-046F-4702-9ECE-FA78D7C40BCD}" destId="{153F1FAC-8906-48BD-8B70-065AD969E24B}" srcOrd="0" destOrd="1" presId="urn:microsoft.com/office/officeart/2005/8/layout/pyramid1"/>
    <dgm:cxn modelId="{EE69E4BC-4E5E-4985-98D9-5A8D24C7ECC5}" type="presOf" srcId="{A0B597B6-046F-4702-9ECE-FA78D7C40BCD}" destId="{6443C91E-9D76-4248-8771-3A040E1482D8}" srcOrd="1" destOrd="1" presId="urn:microsoft.com/office/officeart/2005/8/layout/pyramid1"/>
    <dgm:cxn modelId="{304C1180-E010-43F7-9ABE-E95E45DF6F10}" type="presOf" srcId="{F7AB724E-AB22-4274-A410-8C1D8A45B31F}" destId="{5908D156-04CB-46E2-BCDA-4E6177EB2740}" srcOrd="0" destOrd="0" presId="urn:microsoft.com/office/officeart/2005/8/layout/pyramid1"/>
    <dgm:cxn modelId="{992474A7-2D98-4BEE-800A-F5D36AF96802}" srcId="{24DD9260-2573-45AC-9E63-8BEBA0529F91}" destId="{451450D4-9606-453F-A6B7-BF33B1C210D9}" srcOrd="0" destOrd="0" parTransId="{60E6916D-E52A-431D-AD99-9C3974379469}" sibTransId="{289BF743-F433-4B09-92FE-CF5C3EB3564E}"/>
    <dgm:cxn modelId="{82C3E9B8-5A8C-4F1B-8BDF-30467D181A44}" type="presOf" srcId="{F7AB724E-AB22-4274-A410-8C1D8A45B31F}" destId="{8DF987F9-AB07-431F-97BE-45B7DEF17A34}" srcOrd="1" destOrd="0" presId="urn:microsoft.com/office/officeart/2005/8/layout/pyramid1"/>
    <dgm:cxn modelId="{8A7ABA67-32D5-4EFF-A39C-A1A7BD9EC95D}" srcId="{49F03CA4-EAD6-408C-A14B-532955FEBF7F}" destId="{09775131-11BD-476C-9938-6BF6CD1A4D84}" srcOrd="1" destOrd="0" parTransId="{F1573BDF-05A0-4956-BD36-BCF4EF075A4E}" sibTransId="{C6F77A0B-2C74-4407-A049-67243DA9DC19}"/>
    <dgm:cxn modelId="{8B562C11-0D58-4756-BA8D-CF982899B46A}" type="presOf" srcId="{27C6D310-A476-44DD-9C84-CBAFEBB4F6A9}" destId="{50BC33DD-C07A-4986-AA4C-401F44B3964A}" srcOrd="1" destOrd="0" presId="urn:microsoft.com/office/officeart/2005/8/layout/pyramid1"/>
    <dgm:cxn modelId="{CA9F71EE-30E9-4C28-AE71-1D3EC1634768}" type="presOf" srcId="{27C6D310-A476-44DD-9C84-CBAFEBB4F6A9}" destId="{37F76D1D-56B5-419D-A977-1C224F3ACEE3}" srcOrd="0" destOrd="0" presId="urn:microsoft.com/office/officeart/2005/8/layout/pyramid1"/>
    <dgm:cxn modelId="{7D77266C-49D0-49FC-BF65-EACBD172448B}" type="presOf" srcId="{09775131-11BD-476C-9938-6BF6CD1A4D84}" destId="{50BC33DD-C07A-4986-AA4C-401F44B3964A}" srcOrd="1" destOrd="1" presId="urn:microsoft.com/office/officeart/2005/8/layout/pyramid1"/>
    <dgm:cxn modelId="{5B9F4683-4685-474C-B690-95FCA205EE22}" type="presOf" srcId="{09775131-11BD-476C-9938-6BF6CD1A4D84}" destId="{37F76D1D-56B5-419D-A977-1C224F3ACEE3}" srcOrd="0" destOrd="1" presId="urn:microsoft.com/office/officeart/2005/8/layout/pyramid1"/>
    <dgm:cxn modelId="{C224AE15-5A90-4E46-8799-4F3083BE2921}" type="presOf" srcId="{81C21B4B-CD31-4E5E-9793-0FE4541E7677}" destId="{3C0E04FF-D1FD-47D0-982D-1606174DF0FA}" srcOrd="1" destOrd="0" presId="urn:microsoft.com/office/officeart/2005/8/layout/pyramid1"/>
    <dgm:cxn modelId="{960FDE9B-52E7-4A48-8368-376BDA3443CB}" type="presOf" srcId="{451450D4-9606-453F-A6B7-BF33B1C210D9}" destId="{28B2B645-0BEF-4B0F-B376-67DBB3792265}" srcOrd="0" destOrd="0" presId="urn:microsoft.com/office/officeart/2005/8/layout/pyramid1"/>
    <dgm:cxn modelId="{D73DBEAA-9E33-4E61-A8E4-887089B13937}" type="presOf" srcId="{3D02205E-2576-4B19-B3D8-FCF4B7DCBD92}" destId="{153F1FAC-8906-48BD-8B70-065AD969E24B}" srcOrd="0" destOrd="0" presId="urn:microsoft.com/office/officeart/2005/8/layout/pyramid1"/>
    <dgm:cxn modelId="{0597536E-4FE1-449A-8F5A-77413F1F6A73}" type="presOf" srcId="{49F03CA4-EAD6-408C-A14B-532955FEBF7F}" destId="{CFBF510A-3A5C-4777-9132-87A09C150B4F}" srcOrd="1" destOrd="0" presId="urn:microsoft.com/office/officeart/2005/8/layout/pyramid1"/>
    <dgm:cxn modelId="{893C2697-326F-49D3-A424-B1BAD91A06D4}" type="presOf" srcId="{81C21B4B-CD31-4E5E-9793-0FE4541E7677}" destId="{C7622434-787B-400C-AEA9-1A96619B30D9}" srcOrd="0" destOrd="0" presId="urn:microsoft.com/office/officeart/2005/8/layout/pyramid1"/>
    <dgm:cxn modelId="{0B3342B6-45AB-4CD5-A91C-DF3F01DC3747}" type="presOf" srcId="{451450D4-9606-453F-A6B7-BF33B1C210D9}" destId="{3EC4682F-6FCB-4637-9D63-8DAFFA3F57BB}" srcOrd="1" destOrd="0" presId="urn:microsoft.com/office/officeart/2005/8/layout/pyramid1"/>
    <dgm:cxn modelId="{C3F4DB1E-2F74-45D0-9D43-43BB9B7F9770}" srcId="{F7AB724E-AB22-4274-A410-8C1D8A45B31F}" destId="{81C21B4B-CD31-4E5E-9793-0FE4541E7677}" srcOrd="0" destOrd="0" parTransId="{D2B24C8B-D31D-419A-B938-D585722DFF48}" sibTransId="{1525581D-6FDD-4545-B4FB-18F6DA26999A}"/>
    <dgm:cxn modelId="{97FE6835-340F-4274-891E-CB4299B347BF}" type="presOf" srcId="{24DD9260-2573-45AC-9E63-8BEBA0529F91}" destId="{803DAA94-19B1-4627-B17D-9B5C9A25AE3A}" srcOrd="0" destOrd="0" presId="urn:microsoft.com/office/officeart/2005/8/layout/pyramid1"/>
    <dgm:cxn modelId="{5DF5B780-53DA-43D0-92EE-EF4469EDB1E4}" srcId="{49F03CA4-EAD6-408C-A14B-532955FEBF7F}" destId="{27C6D310-A476-44DD-9C84-CBAFEBB4F6A9}" srcOrd="0" destOrd="0" parTransId="{06E7F59E-B5BB-42CA-BDD2-C9D370C8F491}" sibTransId="{B5495948-33EF-4AA3-AC6C-0A02D9D80D35}"/>
    <dgm:cxn modelId="{FD06B874-F59D-4353-BB77-346D8F7537A1}" type="presParOf" srcId="{803DAA94-19B1-4627-B17D-9B5C9A25AE3A}" destId="{6AE3E31F-EDD4-4BB3-BA4A-63FEC6A58086}" srcOrd="0" destOrd="0" presId="urn:microsoft.com/office/officeart/2005/8/layout/pyramid1"/>
    <dgm:cxn modelId="{5614468B-39AF-4C84-93BB-35921D0592AB}" type="presParOf" srcId="{6AE3E31F-EDD4-4BB3-BA4A-63FEC6A58086}" destId="{153F1FAC-8906-48BD-8B70-065AD969E24B}" srcOrd="0" destOrd="0" presId="urn:microsoft.com/office/officeart/2005/8/layout/pyramid1"/>
    <dgm:cxn modelId="{A785FF05-A123-4B0A-8BC9-3A9D91615FA6}" type="presParOf" srcId="{6AE3E31F-EDD4-4BB3-BA4A-63FEC6A58086}" destId="{6443C91E-9D76-4248-8771-3A040E1482D8}" srcOrd="1" destOrd="0" presId="urn:microsoft.com/office/officeart/2005/8/layout/pyramid1"/>
    <dgm:cxn modelId="{39117189-F2C9-4E56-BAB7-4FBDE75D3745}" type="presParOf" srcId="{6AE3E31F-EDD4-4BB3-BA4A-63FEC6A58086}" destId="{28B2B645-0BEF-4B0F-B376-67DBB3792265}" srcOrd="2" destOrd="0" presId="urn:microsoft.com/office/officeart/2005/8/layout/pyramid1"/>
    <dgm:cxn modelId="{96BB6052-DD44-4AE4-A64D-72148C08B63C}" type="presParOf" srcId="{6AE3E31F-EDD4-4BB3-BA4A-63FEC6A58086}" destId="{3EC4682F-6FCB-4637-9D63-8DAFFA3F57BB}" srcOrd="3" destOrd="0" presId="urn:microsoft.com/office/officeart/2005/8/layout/pyramid1"/>
    <dgm:cxn modelId="{C3A2FF7B-0C87-4693-8BE4-B7BF57A69F9D}" type="presParOf" srcId="{803DAA94-19B1-4627-B17D-9B5C9A25AE3A}" destId="{6F0790EA-3CD1-4451-BCCB-EEC2424101BB}" srcOrd="1" destOrd="0" presId="urn:microsoft.com/office/officeart/2005/8/layout/pyramid1"/>
    <dgm:cxn modelId="{F20024DA-803B-4441-BB41-8F5541C9B392}" type="presParOf" srcId="{6F0790EA-3CD1-4451-BCCB-EEC2424101BB}" destId="{C7622434-787B-400C-AEA9-1A96619B30D9}" srcOrd="0" destOrd="0" presId="urn:microsoft.com/office/officeart/2005/8/layout/pyramid1"/>
    <dgm:cxn modelId="{0DC65E62-E8CC-4C9F-B41D-C8FEC509ACA4}" type="presParOf" srcId="{6F0790EA-3CD1-4451-BCCB-EEC2424101BB}" destId="{3C0E04FF-D1FD-47D0-982D-1606174DF0FA}" srcOrd="1" destOrd="0" presId="urn:microsoft.com/office/officeart/2005/8/layout/pyramid1"/>
    <dgm:cxn modelId="{1F596CE2-0716-4C45-8A0D-8A53061F991E}" type="presParOf" srcId="{6F0790EA-3CD1-4451-BCCB-EEC2424101BB}" destId="{5908D156-04CB-46E2-BCDA-4E6177EB2740}" srcOrd="2" destOrd="0" presId="urn:microsoft.com/office/officeart/2005/8/layout/pyramid1"/>
    <dgm:cxn modelId="{2D6962B8-9FE6-4926-959F-64E560BC9450}" type="presParOf" srcId="{6F0790EA-3CD1-4451-BCCB-EEC2424101BB}" destId="{8DF987F9-AB07-431F-97BE-45B7DEF17A34}" srcOrd="3" destOrd="0" presId="urn:microsoft.com/office/officeart/2005/8/layout/pyramid1"/>
    <dgm:cxn modelId="{C3E2C57B-A749-4176-A8FF-078B19CE4F48}" type="presParOf" srcId="{803DAA94-19B1-4627-B17D-9B5C9A25AE3A}" destId="{1E39F41D-44CD-44B0-A64F-5EF480E44E99}" srcOrd="2" destOrd="0" presId="urn:microsoft.com/office/officeart/2005/8/layout/pyramid1"/>
    <dgm:cxn modelId="{1A756061-D13B-4784-B9AC-80AF9B84C771}" type="presParOf" srcId="{1E39F41D-44CD-44B0-A64F-5EF480E44E99}" destId="{37F76D1D-56B5-419D-A977-1C224F3ACEE3}" srcOrd="0" destOrd="0" presId="urn:microsoft.com/office/officeart/2005/8/layout/pyramid1"/>
    <dgm:cxn modelId="{DA217183-D265-476C-9B7B-6E3BABFAE7B7}" type="presParOf" srcId="{1E39F41D-44CD-44B0-A64F-5EF480E44E99}" destId="{50BC33DD-C07A-4986-AA4C-401F44B3964A}" srcOrd="1" destOrd="0" presId="urn:microsoft.com/office/officeart/2005/8/layout/pyramid1"/>
    <dgm:cxn modelId="{5C714590-F9F9-498C-8177-36AA44CC8A7C}" type="presParOf" srcId="{1E39F41D-44CD-44B0-A64F-5EF480E44E99}" destId="{DFB720BF-DEEC-4996-B515-151ABF7A9ACC}" srcOrd="2" destOrd="0" presId="urn:microsoft.com/office/officeart/2005/8/layout/pyramid1"/>
    <dgm:cxn modelId="{8192FBB2-8F8D-4ECE-A335-37BD4B3959EE}" type="presParOf" srcId="{1E39F41D-44CD-44B0-A64F-5EF480E44E99}" destId="{CFBF510A-3A5C-4777-9132-87A09C150B4F}" srcOrd="3" destOrd="0" presId="urn:microsoft.com/office/officeart/2005/8/layout/pyramid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DD9260-2573-45AC-9E63-8BEBA0529F91}" type="doc">
      <dgm:prSet loTypeId="urn:microsoft.com/office/officeart/2005/8/layout/pyramid1" loCatId="pyramid" qsTypeId="urn:microsoft.com/office/officeart/2005/8/quickstyle/simple3" qsCatId="simple" csTypeId="urn:microsoft.com/office/officeart/2005/8/colors/accent1_2" csCatId="accent1" phldr="1"/>
      <dgm:spPr/>
    </dgm:pt>
    <dgm:pt modelId="{451450D4-9606-453F-A6B7-BF33B1C210D9}">
      <dgm:prSet phldrT="[Text]"/>
      <dgm:spPr/>
      <dgm:t>
        <a:bodyPr/>
        <a:lstStyle/>
        <a:p>
          <a:r>
            <a:rPr lang="en-US" dirty="0" smtClean="0"/>
            <a:t>Clinical Information</a:t>
          </a:r>
          <a:endParaRPr lang="en-US" dirty="0"/>
        </a:p>
      </dgm:t>
    </dgm:pt>
    <dgm:pt modelId="{60E6916D-E52A-431D-AD99-9C3974379469}" type="parTrans" cxnId="{992474A7-2D98-4BEE-800A-F5D36AF96802}">
      <dgm:prSet/>
      <dgm:spPr/>
      <dgm:t>
        <a:bodyPr/>
        <a:lstStyle/>
        <a:p>
          <a:endParaRPr lang="en-US"/>
        </a:p>
      </dgm:t>
    </dgm:pt>
    <dgm:pt modelId="{289BF743-F433-4B09-92FE-CF5C3EB3564E}" type="sibTrans" cxnId="{992474A7-2D98-4BEE-800A-F5D36AF96802}">
      <dgm:prSet/>
      <dgm:spPr/>
      <dgm:t>
        <a:bodyPr/>
        <a:lstStyle/>
        <a:p>
          <a:endParaRPr lang="en-US"/>
        </a:p>
      </dgm:t>
    </dgm:pt>
    <dgm:pt modelId="{F7AB724E-AB22-4274-A410-8C1D8A45B31F}">
      <dgm:prSet phldrT="[Text]"/>
      <dgm:spPr/>
      <dgm:t>
        <a:bodyPr/>
        <a:lstStyle/>
        <a:p>
          <a:r>
            <a:rPr lang="en-US" dirty="0" smtClean="0"/>
            <a:t>Workflow</a:t>
          </a:r>
          <a:endParaRPr lang="en-US" dirty="0"/>
        </a:p>
      </dgm:t>
    </dgm:pt>
    <dgm:pt modelId="{1FDAC387-4E67-4D18-9A12-6E3BFE3F0F58}" type="parTrans" cxnId="{370EED84-27A6-4C5F-88BA-919C5B437526}">
      <dgm:prSet/>
      <dgm:spPr/>
      <dgm:t>
        <a:bodyPr/>
        <a:lstStyle/>
        <a:p>
          <a:endParaRPr lang="en-US"/>
        </a:p>
      </dgm:t>
    </dgm:pt>
    <dgm:pt modelId="{72275014-2D98-4DD5-A4CA-4C222B3C4215}" type="sibTrans" cxnId="{370EED84-27A6-4C5F-88BA-919C5B437526}">
      <dgm:prSet/>
      <dgm:spPr/>
      <dgm:t>
        <a:bodyPr/>
        <a:lstStyle/>
        <a:p>
          <a:endParaRPr lang="en-US"/>
        </a:p>
      </dgm:t>
    </dgm:pt>
    <dgm:pt modelId="{49F03CA4-EAD6-408C-A14B-532955FEBF7F}">
      <dgm:prSet phldrT="[Text]"/>
      <dgm:spPr/>
      <dgm:t>
        <a:bodyPr/>
        <a:lstStyle/>
        <a:p>
          <a:r>
            <a:rPr lang="en-US" dirty="0" smtClean="0"/>
            <a:t>XDM Metadata</a:t>
          </a:r>
          <a:endParaRPr lang="en-US" dirty="0"/>
        </a:p>
      </dgm:t>
    </dgm:pt>
    <dgm:pt modelId="{ACF004E3-2290-454E-AF53-513158A96B70}" type="parTrans" cxnId="{C33345D0-8276-4308-A753-607490343DE2}">
      <dgm:prSet/>
      <dgm:spPr/>
      <dgm:t>
        <a:bodyPr/>
        <a:lstStyle/>
        <a:p>
          <a:endParaRPr lang="en-US"/>
        </a:p>
      </dgm:t>
    </dgm:pt>
    <dgm:pt modelId="{E2495976-8BDB-4219-BF28-BE8BD7650369}" type="sibTrans" cxnId="{C33345D0-8276-4308-A753-607490343DE2}">
      <dgm:prSet/>
      <dgm:spPr/>
      <dgm:t>
        <a:bodyPr/>
        <a:lstStyle/>
        <a:p>
          <a:endParaRPr lang="en-US"/>
        </a:p>
      </dgm:t>
    </dgm:pt>
    <dgm:pt modelId="{81C21B4B-CD31-4E5E-9793-0FE4541E7677}">
      <dgm:prSet phldrT="[Text]" custT="1"/>
      <dgm:spPr>
        <a:noFill/>
      </dgm:spPr>
      <dgm:t>
        <a:bodyPr/>
        <a:lstStyle/>
        <a:p>
          <a:r>
            <a:rPr lang="en-US" sz="1800" dirty="0" smtClean="0"/>
            <a:t>HL7 V2 messages</a:t>
          </a:r>
          <a:endParaRPr lang="en-US" sz="1800" dirty="0"/>
        </a:p>
      </dgm:t>
    </dgm:pt>
    <dgm:pt modelId="{D2B24C8B-D31D-419A-B938-D585722DFF48}" type="parTrans" cxnId="{C3F4DB1E-2F74-45D0-9D43-43BB9B7F9770}">
      <dgm:prSet/>
      <dgm:spPr/>
      <dgm:t>
        <a:bodyPr/>
        <a:lstStyle/>
        <a:p>
          <a:endParaRPr lang="en-US"/>
        </a:p>
      </dgm:t>
    </dgm:pt>
    <dgm:pt modelId="{1525581D-6FDD-4545-B4FB-18F6DA26999A}" type="sibTrans" cxnId="{C3F4DB1E-2F74-45D0-9D43-43BB9B7F9770}">
      <dgm:prSet/>
      <dgm:spPr/>
      <dgm:t>
        <a:bodyPr/>
        <a:lstStyle/>
        <a:p>
          <a:endParaRPr lang="en-US"/>
        </a:p>
      </dgm:t>
    </dgm:pt>
    <dgm:pt modelId="{3D02205E-2576-4B19-B3D8-FCF4B7DCBD92}">
      <dgm:prSet phldrT="[Text]" custT="1"/>
      <dgm:spPr>
        <a:noFill/>
      </dgm:spPr>
      <dgm:t>
        <a:bodyPr/>
        <a:lstStyle/>
        <a:p>
          <a:r>
            <a:rPr lang="en-US" sz="1800" dirty="0" smtClean="0"/>
            <a:t>C-CDA</a:t>
          </a:r>
          <a:endParaRPr lang="en-US" sz="1800" dirty="0"/>
        </a:p>
      </dgm:t>
    </dgm:pt>
    <dgm:pt modelId="{B3C245A1-BF8D-4920-A977-AB53FF99571C}" type="parTrans" cxnId="{B12643F6-1A7A-4C9A-951C-3FF1D470DF33}">
      <dgm:prSet/>
      <dgm:spPr/>
      <dgm:t>
        <a:bodyPr/>
        <a:lstStyle/>
        <a:p>
          <a:endParaRPr lang="en-US"/>
        </a:p>
      </dgm:t>
    </dgm:pt>
    <dgm:pt modelId="{3762E32C-BEE0-458D-8E56-1A4CAB87E8E8}" type="sibTrans" cxnId="{B12643F6-1A7A-4C9A-951C-3FF1D470DF33}">
      <dgm:prSet/>
      <dgm:spPr/>
      <dgm:t>
        <a:bodyPr/>
        <a:lstStyle/>
        <a:p>
          <a:endParaRPr lang="en-US"/>
        </a:p>
      </dgm:t>
    </dgm:pt>
    <dgm:pt modelId="{6633284E-BE66-4F8C-81C4-726503A37F5B}">
      <dgm:prSet phldrT="[Text]"/>
      <dgm:spPr/>
      <dgm:t>
        <a:bodyPr/>
        <a:lstStyle/>
        <a:p>
          <a:r>
            <a:rPr lang="en-US" dirty="0" smtClean="0"/>
            <a:t>Direct</a:t>
          </a:r>
          <a:endParaRPr lang="en-US" dirty="0"/>
        </a:p>
      </dgm:t>
    </dgm:pt>
    <dgm:pt modelId="{A0F2C82C-0C08-47BB-B905-2DD82746FF6C}" type="parTrans" cxnId="{04FF09B2-C936-4213-A190-092CDBC40F82}">
      <dgm:prSet/>
      <dgm:spPr/>
      <dgm:t>
        <a:bodyPr/>
        <a:lstStyle/>
        <a:p>
          <a:endParaRPr lang="en-US"/>
        </a:p>
      </dgm:t>
    </dgm:pt>
    <dgm:pt modelId="{5F9ACF44-F596-4FF9-9441-557782A3B704}" type="sibTrans" cxnId="{04FF09B2-C936-4213-A190-092CDBC40F82}">
      <dgm:prSet/>
      <dgm:spPr/>
      <dgm:t>
        <a:bodyPr/>
        <a:lstStyle/>
        <a:p>
          <a:endParaRPr lang="en-US"/>
        </a:p>
      </dgm:t>
    </dgm:pt>
    <dgm:pt modelId="{803DAA94-19B1-4627-B17D-9B5C9A25AE3A}" type="pres">
      <dgm:prSet presAssocID="{24DD9260-2573-45AC-9E63-8BEBA0529F91}" presName="Name0" presStyleCnt="0">
        <dgm:presLayoutVars>
          <dgm:dir/>
          <dgm:animLvl val="lvl"/>
          <dgm:resizeHandles val="exact"/>
        </dgm:presLayoutVars>
      </dgm:prSet>
      <dgm:spPr/>
    </dgm:pt>
    <dgm:pt modelId="{6AE3E31F-EDD4-4BB3-BA4A-63FEC6A58086}" type="pres">
      <dgm:prSet presAssocID="{451450D4-9606-453F-A6B7-BF33B1C210D9}" presName="Name8" presStyleCnt="0"/>
      <dgm:spPr/>
    </dgm:pt>
    <dgm:pt modelId="{153F1FAC-8906-48BD-8B70-065AD969E24B}" type="pres">
      <dgm:prSet presAssocID="{451450D4-9606-453F-A6B7-BF33B1C210D9}" presName="acctBkgd" presStyleLbl="alignAcc1" presStyleIdx="0" presStyleCnt="2"/>
      <dgm:spPr/>
      <dgm:t>
        <a:bodyPr/>
        <a:lstStyle/>
        <a:p>
          <a:endParaRPr lang="en-US"/>
        </a:p>
      </dgm:t>
    </dgm:pt>
    <dgm:pt modelId="{6443C91E-9D76-4248-8771-3A040E1482D8}" type="pres">
      <dgm:prSet presAssocID="{451450D4-9606-453F-A6B7-BF33B1C210D9}" presName="acctTx" presStyleLbl="alignAcc1" presStyleIdx="0" presStyleCnt="2">
        <dgm:presLayoutVars>
          <dgm:bulletEnabled val="1"/>
        </dgm:presLayoutVars>
      </dgm:prSet>
      <dgm:spPr/>
      <dgm:t>
        <a:bodyPr/>
        <a:lstStyle/>
        <a:p>
          <a:endParaRPr lang="en-US"/>
        </a:p>
      </dgm:t>
    </dgm:pt>
    <dgm:pt modelId="{28B2B645-0BEF-4B0F-B376-67DBB3792265}" type="pres">
      <dgm:prSet presAssocID="{451450D4-9606-453F-A6B7-BF33B1C210D9}" presName="level" presStyleLbl="node1" presStyleIdx="0" presStyleCnt="4">
        <dgm:presLayoutVars>
          <dgm:chMax val="1"/>
          <dgm:bulletEnabled val="1"/>
        </dgm:presLayoutVars>
      </dgm:prSet>
      <dgm:spPr/>
      <dgm:t>
        <a:bodyPr/>
        <a:lstStyle/>
        <a:p>
          <a:endParaRPr lang="en-US"/>
        </a:p>
      </dgm:t>
    </dgm:pt>
    <dgm:pt modelId="{3EC4682F-6FCB-4637-9D63-8DAFFA3F57BB}" type="pres">
      <dgm:prSet presAssocID="{451450D4-9606-453F-A6B7-BF33B1C210D9}" presName="levelTx" presStyleLbl="revTx" presStyleIdx="0" presStyleCnt="0">
        <dgm:presLayoutVars>
          <dgm:chMax val="1"/>
          <dgm:bulletEnabled val="1"/>
        </dgm:presLayoutVars>
      </dgm:prSet>
      <dgm:spPr/>
      <dgm:t>
        <a:bodyPr/>
        <a:lstStyle/>
        <a:p>
          <a:endParaRPr lang="en-US"/>
        </a:p>
      </dgm:t>
    </dgm:pt>
    <dgm:pt modelId="{6F0790EA-3CD1-4451-BCCB-EEC2424101BB}" type="pres">
      <dgm:prSet presAssocID="{F7AB724E-AB22-4274-A410-8C1D8A45B31F}" presName="Name8" presStyleCnt="0"/>
      <dgm:spPr/>
    </dgm:pt>
    <dgm:pt modelId="{C7622434-787B-400C-AEA9-1A96619B30D9}" type="pres">
      <dgm:prSet presAssocID="{F7AB724E-AB22-4274-A410-8C1D8A45B31F}" presName="acctBkgd" presStyleLbl="alignAcc1" presStyleIdx="1" presStyleCnt="2"/>
      <dgm:spPr/>
      <dgm:t>
        <a:bodyPr/>
        <a:lstStyle/>
        <a:p>
          <a:endParaRPr lang="en-US"/>
        </a:p>
      </dgm:t>
    </dgm:pt>
    <dgm:pt modelId="{3C0E04FF-D1FD-47D0-982D-1606174DF0FA}" type="pres">
      <dgm:prSet presAssocID="{F7AB724E-AB22-4274-A410-8C1D8A45B31F}" presName="acctTx" presStyleLbl="alignAcc1" presStyleIdx="1" presStyleCnt="2">
        <dgm:presLayoutVars>
          <dgm:bulletEnabled val="1"/>
        </dgm:presLayoutVars>
      </dgm:prSet>
      <dgm:spPr/>
      <dgm:t>
        <a:bodyPr/>
        <a:lstStyle/>
        <a:p>
          <a:endParaRPr lang="en-US"/>
        </a:p>
      </dgm:t>
    </dgm:pt>
    <dgm:pt modelId="{5908D156-04CB-46E2-BCDA-4E6177EB2740}" type="pres">
      <dgm:prSet presAssocID="{F7AB724E-AB22-4274-A410-8C1D8A45B31F}" presName="level" presStyleLbl="node1" presStyleIdx="1" presStyleCnt="4">
        <dgm:presLayoutVars>
          <dgm:chMax val="1"/>
          <dgm:bulletEnabled val="1"/>
        </dgm:presLayoutVars>
      </dgm:prSet>
      <dgm:spPr/>
      <dgm:t>
        <a:bodyPr/>
        <a:lstStyle/>
        <a:p>
          <a:endParaRPr lang="en-US"/>
        </a:p>
      </dgm:t>
    </dgm:pt>
    <dgm:pt modelId="{8DF987F9-AB07-431F-97BE-45B7DEF17A34}" type="pres">
      <dgm:prSet presAssocID="{F7AB724E-AB22-4274-A410-8C1D8A45B31F}" presName="levelTx" presStyleLbl="revTx" presStyleIdx="0" presStyleCnt="0">
        <dgm:presLayoutVars>
          <dgm:chMax val="1"/>
          <dgm:bulletEnabled val="1"/>
        </dgm:presLayoutVars>
      </dgm:prSet>
      <dgm:spPr/>
      <dgm:t>
        <a:bodyPr/>
        <a:lstStyle/>
        <a:p>
          <a:endParaRPr lang="en-US"/>
        </a:p>
      </dgm:t>
    </dgm:pt>
    <dgm:pt modelId="{1E39F41D-44CD-44B0-A64F-5EF480E44E99}" type="pres">
      <dgm:prSet presAssocID="{49F03CA4-EAD6-408C-A14B-532955FEBF7F}" presName="Name8" presStyleCnt="0"/>
      <dgm:spPr/>
    </dgm:pt>
    <dgm:pt modelId="{DFB720BF-DEEC-4996-B515-151ABF7A9ACC}" type="pres">
      <dgm:prSet presAssocID="{49F03CA4-EAD6-408C-A14B-532955FEBF7F}" presName="level" presStyleLbl="node1" presStyleIdx="2" presStyleCnt="4">
        <dgm:presLayoutVars>
          <dgm:chMax val="1"/>
          <dgm:bulletEnabled val="1"/>
        </dgm:presLayoutVars>
      </dgm:prSet>
      <dgm:spPr/>
      <dgm:t>
        <a:bodyPr/>
        <a:lstStyle/>
        <a:p>
          <a:endParaRPr lang="en-US"/>
        </a:p>
      </dgm:t>
    </dgm:pt>
    <dgm:pt modelId="{CFBF510A-3A5C-4777-9132-87A09C150B4F}" type="pres">
      <dgm:prSet presAssocID="{49F03CA4-EAD6-408C-A14B-532955FEBF7F}" presName="levelTx" presStyleLbl="revTx" presStyleIdx="0" presStyleCnt="0">
        <dgm:presLayoutVars>
          <dgm:chMax val="1"/>
          <dgm:bulletEnabled val="1"/>
        </dgm:presLayoutVars>
      </dgm:prSet>
      <dgm:spPr/>
      <dgm:t>
        <a:bodyPr/>
        <a:lstStyle/>
        <a:p>
          <a:endParaRPr lang="en-US"/>
        </a:p>
      </dgm:t>
    </dgm:pt>
    <dgm:pt modelId="{0CEDC2D1-95CF-43E5-9E65-6839F566CB64}" type="pres">
      <dgm:prSet presAssocID="{6633284E-BE66-4F8C-81C4-726503A37F5B}" presName="Name8" presStyleCnt="0"/>
      <dgm:spPr/>
    </dgm:pt>
    <dgm:pt modelId="{8973B0E2-4498-4EA4-9BDB-73571FAC4AC6}" type="pres">
      <dgm:prSet presAssocID="{6633284E-BE66-4F8C-81C4-726503A37F5B}" presName="level" presStyleLbl="node1" presStyleIdx="3" presStyleCnt="4">
        <dgm:presLayoutVars>
          <dgm:chMax val="1"/>
          <dgm:bulletEnabled val="1"/>
        </dgm:presLayoutVars>
      </dgm:prSet>
      <dgm:spPr/>
      <dgm:t>
        <a:bodyPr/>
        <a:lstStyle/>
        <a:p>
          <a:endParaRPr lang="en-US"/>
        </a:p>
      </dgm:t>
    </dgm:pt>
    <dgm:pt modelId="{9080DFEB-103D-43E5-A39C-DBE1FF263A00}" type="pres">
      <dgm:prSet presAssocID="{6633284E-BE66-4F8C-81C4-726503A37F5B}" presName="levelTx" presStyleLbl="revTx" presStyleIdx="0" presStyleCnt="0">
        <dgm:presLayoutVars>
          <dgm:chMax val="1"/>
          <dgm:bulletEnabled val="1"/>
        </dgm:presLayoutVars>
      </dgm:prSet>
      <dgm:spPr/>
      <dgm:t>
        <a:bodyPr/>
        <a:lstStyle/>
        <a:p>
          <a:endParaRPr lang="en-US"/>
        </a:p>
      </dgm:t>
    </dgm:pt>
  </dgm:ptLst>
  <dgm:cxnLst>
    <dgm:cxn modelId="{C4981C49-B45D-44C7-A9E7-7B74F7AD6ED6}" type="presOf" srcId="{6633284E-BE66-4F8C-81C4-726503A37F5B}" destId="{8973B0E2-4498-4EA4-9BDB-73571FAC4AC6}" srcOrd="0" destOrd="0" presId="urn:microsoft.com/office/officeart/2005/8/layout/pyramid1"/>
    <dgm:cxn modelId="{C33345D0-8276-4308-A753-607490343DE2}" srcId="{24DD9260-2573-45AC-9E63-8BEBA0529F91}" destId="{49F03CA4-EAD6-408C-A14B-532955FEBF7F}" srcOrd="2" destOrd="0" parTransId="{ACF004E3-2290-454E-AF53-513158A96B70}" sibTransId="{E2495976-8BDB-4219-BF28-BE8BD7650369}"/>
    <dgm:cxn modelId="{370EED84-27A6-4C5F-88BA-919C5B437526}" srcId="{24DD9260-2573-45AC-9E63-8BEBA0529F91}" destId="{F7AB724E-AB22-4274-A410-8C1D8A45B31F}" srcOrd="1" destOrd="0" parTransId="{1FDAC387-4E67-4D18-9A12-6E3BFE3F0F58}" sibTransId="{72275014-2D98-4DD5-A4CA-4C222B3C4215}"/>
    <dgm:cxn modelId="{C49B410C-D5BD-4A4A-87AE-11FEE4EAA876}" type="presOf" srcId="{24DD9260-2573-45AC-9E63-8BEBA0529F91}" destId="{803DAA94-19B1-4627-B17D-9B5C9A25AE3A}" srcOrd="0" destOrd="0" presId="urn:microsoft.com/office/officeart/2005/8/layout/pyramid1"/>
    <dgm:cxn modelId="{B12643F6-1A7A-4C9A-951C-3FF1D470DF33}" srcId="{451450D4-9606-453F-A6B7-BF33B1C210D9}" destId="{3D02205E-2576-4B19-B3D8-FCF4B7DCBD92}" srcOrd="0" destOrd="0" parTransId="{B3C245A1-BF8D-4920-A977-AB53FF99571C}" sibTransId="{3762E32C-BEE0-458D-8E56-1A4CAB87E8E8}"/>
    <dgm:cxn modelId="{5BDD9312-FB73-425A-9E00-191F0CE2743B}" type="presOf" srcId="{81C21B4B-CD31-4E5E-9793-0FE4541E7677}" destId="{C7622434-787B-400C-AEA9-1A96619B30D9}" srcOrd="0" destOrd="0" presId="urn:microsoft.com/office/officeart/2005/8/layout/pyramid1"/>
    <dgm:cxn modelId="{8ED3F089-F81B-486E-8EAF-E90F23CCBD6E}" type="presOf" srcId="{451450D4-9606-453F-A6B7-BF33B1C210D9}" destId="{3EC4682F-6FCB-4637-9D63-8DAFFA3F57BB}" srcOrd="1" destOrd="0" presId="urn:microsoft.com/office/officeart/2005/8/layout/pyramid1"/>
    <dgm:cxn modelId="{992474A7-2D98-4BEE-800A-F5D36AF96802}" srcId="{24DD9260-2573-45AC-9E63-8BEBA0529F91}" destId="{451450D4-9606-453F-A6B7-BF33B1C210D9}" srcOrd="0" destOrd="0" parTransId="{60E6916D-E52A-431D-AD99-9C3974379469}" sibTransId="{289BF743-F433-4B09-92FE-CF5C3EB3564E}"/>
    <dgm:cxn modelId="{1A543D0D-3511-460E-9C08-5D466E97F84C}" type="presOf" srcId="{3D02205E-2576-4B19-B3D8-FCF4B7DCBD92}" destId="{153F1FAC-8906-48BD-8B70-065AD969E24B}" srcOrd="0" destOrd="0" presId="urn:microsoft.com/office/officeart/2005/8/layout/pyramid1"/>
    <dgm:cxn modelId="{8DB5FCF3-C998-4540-BD13-CC9950AE7633}" type="presOf" srcId="{3D02205E-2576-4B19-B3D8-FCF4B7DCBD92}" destId="{6443C91E-9D76-4248-8771-3A040E1482D8}" srcOrd="1" destOrd="0" presId="urn:microsoft.com/office/officeart/2005/8/layout/pyramid1"/>
    <dgm:cxn modelId="{F05E0C81-EB7C-48FA-9294-305912F50C3D}" type="presOf" srcId="{451450D4-9606-453F-A6B7-BF33B1C210D9}" destId="{28B2B645-0BEF-4B0F-B376-67DBB3792265}" srcOrd="0" destOrd="0" presId="urn:microsoft.com/office/officeart/2005/8/layout/pyramid1"/>
    <dgm:cxn modelId="{7365C4C9-9692-43EB-8066-E3E7D7B95455}" type="presOf" srcId="{81C21B4B-CD31-4E5E-9793-0FE4541E7677}" destId="{3C0E04FF-D1FD-47D0-982D-1606174DF0FA}" srcOrd="1" destOrd="0" presId="urn:microsoft.com/office/officeart/2005/8/layout/pyramid1"/>
    <dgm:cxn modelId="{04FF09B2-C936-4213-A190-092CDBC40F82}" srcId="{24DD9260-2573-45AC-9E63-8BEBA0529F91}" destId="{6633284E-BE66-4F8C-81C4-726503A37F5B}" srcOrd="3" destOrd="0" parTransId="{A0F2C82C-0C08-47BB-B905-2DD82746FF6C}" sibTransId="{5F9ACF44-F596-4FF9-9441-557782A3B704}"/>
    <dgm:cxn modelId="{B98AAF69-6D00-408C-BFD8-A27D1D79AC2C}" type="presOf" srcId="{49F03CA4-EAD6-408C-A14B-532955FEBF7F}" destId="{DFB720BF-DEEC-4996-B515-151ABF7A9ACC}" srcOrd="0" destOrd="0" presId="urn:microsoft.com/office/officeart/2005/8/layout/pyramid1"/>
    <dgm:cxn modelId="{7D897D85-96D5-44C4-B3EA-094F83757586}" type="presOf" srcId="{49F03CA4-EAD6-408C-A14B-532955FEBF7F}" destId="{CFBF510A-3A5C-4777-9132-87A09C150B4F}" srcOrd="1" destOrd="0" presId="urn:microsoft.com/office/officeart/2005/8/layout/pyramid1"/>
    <dgm:cxn modelId="{CCC94F75-0C09-44C0-8F84-F71B89FC4957}" type="presOf" srcId="{F7AB724E-AB22-4274-A410-8C1D8A45B31F}" destId="{5908D156-04CB-46E2-BCDA-4E6177EB2740}" srcOrd="0" destOrd="0" presId="urn:microsoft.com/office/officeart/2005/8/layout/pyramid1"/>
    <dgm:cxn modelId="{CDB1CBFF-EFE2-4802-8C41-3AA5566CF9FA}" type="presOf" srcId="{F7AB724E-AB22-4274-A410-8C1D8A45B31F}" destId="{8DF987F9-AB07-431F-97BE-45B7DEF17A34}" srcOrd="1" destOrd="0" presId="urn:microsoft.com/office/officeart/2005/8/layout/pyramid1"/>
    <dgm:cxn modelId="{33D1B6E7-A007-4C5D-9D28-2D0486504FA6}" type="presOf" srcId="{6633284E-BE66-4F8C-81C4-726503A37F5B}" destId="{9080DFEB-103D-43E5-A39C-DBE1FF263A00}" srcOrd="1" destOrd="0" presId="urn:microsoft.com/office/officeart/2005/8/layout/pyramid1"/>
    <dgm:cxn modelId="{C3F4DB1E-2F74-45D0-9D43-43BB9B7F9770}" srcId="{F7AB724E-AB22-4274-A410-8C1D8A45B31F}" destId="{81C21B4B-CD31-4E5E-9793-0FE4541E7677}" srcOrd="0" destOrd="0" parTransId="{D2B24C8B-D31D-419A-B938-D585722DFF48}" sibTransId="{1525581D-6FDD-4545-B4FB-18F6DA26999A}"/>
    <dgm:cxn modelId="{6DDC3BBC-3888-48E2-A58E-3614F4609742}" type="presParOf" srcId="{803DAA94-19B1-4627-B17D-9B5C9A25AE3A}" destId="{6AE3E31F-EDD4-4BB3-BA4A-63FEC6A58086}" srcOrd="0" destOrd="0" presId="urn:microsoft.com/office/officeart/2005/8/layout/pyramid1"/>
    <dgm:cxn modelId="{ED6D4837-4DFF-42AD-8055-8B33E20A7BD6}" type="presParOf" srcId="{6AE3E31F-EDD4-4BB3-BA4A-63FEC6A58086}" destId="{153F1FAC-8906-48BD-8B70-065AD969E24B}" srcOrd="0" destOrd="0" presId="urn:microsoft.com/office/officeart/2005/8/layout/pyramid1"/>
    <dgm:cxn modelId="{5F3C82BE-2170-451A-87CB-1721D88CDCAF}" type="presParOf" srcId="{6AE3E31F-EDD4-4BB3-BA4A-63FEC6A58086}" destId="{6443C91E-9D76-4248-8771-3A040E1482D8}" srcOrd="1" destOrd="0" presId="urn:microsoft.com/office/officeart/2005/8/layout/pyramid1"/>
    <dgm:cxn modelId="{0F36700B-1CDD-44C3-A6F1-4A6B5DF520D7}" type="presParOf" srcId="{6AE3E31F-EDD4-4BB3-BA4A-63FEC6A58086}" destId="{28B2B645-0BEF-4B0F-B376-67DBB3792265}" srcOrd="2" destOrd="0" presId="urn:microsoft.com/office/officeart/2005/8/layout/pyramid1"/>
    <dgm:cxn modelId="{75E6DB85-2816-4DE6-9FC2-ECC6784BA0BD}" type="presParOf" srcId="{6AE3E31F-EDD4-4BB3-BA4A-63FEC6A58086}" destId="{3EC4682F-6FCB-4637-9D63-8DAFFA3F57BB}" srcOrd="3" destOrd="0" presId="urn:microsoft.com/office/officeart/2005/8/layout/pyramid1"/>
    <dgm:cxn modelId="{822CAE8D-BEA1-4759-936C-659C194F19AB}" type="presParOf" srcId="{803DAA94-19B1-4627-B17D-9B5C9A25AE3A}" destId="{6F0790EA-3CD1-4451-BCCB-EEC2424101BB}" srcOrd="1" destOrd="0" presId="urn:microsoft.com/office/officeart/2005/8/layout/pyramid1"/>
    <dgm:cxn modelId="{9B7C0BA1-3048-4DDA-972C-37518E4AFA6F}" type="presParOf" srcId="{6F0790EA-3CD1-4451-BCCB-EEC2424101BB}" destId="{C7622434-787B-400C-AEA9-1A96619B30D9}" srcOrd="0" destOrd="0" presId="urn:microsoft.com/office/officeart/2005/8/layout/pyramid1"/>
    <dgm:cxn modelId="{DA420936-BC87-4196-B3DC-404C33FBD545}" type="presParOf" srcId="{6F0790EA-3CD1-4451-BCCB-EEC2424101BB}" destId="{3C0E04FF-D1FD-47D0-982D-1606174DF0FA}" srcOrd="1" destOrd="0" presId="urn:microsoft.com/office/officeart/2005/8/layout/pyramid1"/>
    <dgm:cxn modelId="{12472057-3810-4D88-ABF6-02B1921F0FEF}" type="presParOf" srcId="{6F0790EA-3CD1-4451-BCCB-EEC2424101BB}" destId="{5908D156-04CB-46E2-BCDA-4E6177EB2740}" srcOrd="2" destOrd="0" presId="urn:microsoft.com/office/officeart/2005/8/layout/pyramid1"/>
    <dgm:cxn modelId="{00C0601C-5919-4660-A40B-85DDCEEC12C2}" type="presParOf" srcId="{6F0790EA-3CD1-4451-BCCB-EEC2424101BB}" destId="{8DF987F9-AB07-431F-97BE-45B7DEF17A34}" srcOrd="3" destOrd="0" presId="urn:microsoft.com/office/officeart/2005/8/layout/pyramid1"/>
    <dgm:cxn modelId="{C83BFC51-0423-4023-B408-10710928243E}" type="presParOf" srcId="{803DAA94-19B1-4627-B17D-9B5C9A25AE3A}" destId="{1E39F41D-44CD-44B0-A64F-5EF480E44E99}" srcOrd="2" destOrd="0" presId="urn:microsoft.com/office/officeart/2005/8/layout/pyramid1"/>
    <dgm:cxn modelId="{5092707C-A2DB-4B05-A21C-C96C792A2D11}" type="presParOf" srcId="{1E39F41D-44CD-44B0-A64F-5EF480E44E99}" destId="{DFB720BF-DEEC-4996-B515-151ABF7A9ACC}" srcOrd="0" destOrd="0" presId="urn:microsoft.com/office/officeart/2005/8/layout/pyramid1"/>
    <dgm:cxn modelId="{3673E77F-42E1-4202-9113-3F15AE036372}" type="presParOf" srcId="{1E39F41D-44CD-44B0-A64F-5EF480E44E99}" destId="{CFBF510A-3A5C-4777-9132-87A09C150B4F}" srcOrd="1" destOrd="0" presId="urn:microsoft.com/office/officeart/2005/8/layout/pyramid1"/>
    <dgm:cxn modelId="{73EC6D3D-DD11-4C9C-93A1-527192BF5A44}" type="presParOf" srcId="{803DAA94-19B1-4627-B17D-9B5C9A25AE3A}" destId="{0CEDC2D1-95CF-43E5-9E65-6839F566CB64}" srcOrd="3" destOrd="0" presId="urn:microsoft.com/office/officeart/2005/8/layout/pyramid1"/>
    <dgm:cxn modelId="{C5C06D16-790E-4F78-B0BE-4C573A24E434}" type="presParOf" srcId="{0CEDC2D1-95CF-43E5-9E65-6839F566CB64}" destId="{8973B0E2-4498-4EA4-9BDB-73571FAC4AC6}" srcOrd="0" destOrd="0" presId="urn:microsoft.com/office/officeart/2005/8/layout/pyramid1"/>
    <dgm:cxn modelId="{3DC44D2F-98F4-48A2-9699-726601E4CE36}" type="presParOf" srcId="{0CEDC2D1-95CF-43E5-9E65-6839F566CB64}" destId="{9080DFEB-103D-43E5-A39C-DBE1FF263A00}" srcOrd="1" destOrd="0" presId="urn:microsoft.com/office/officeart/2005/8/layout/pyramid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F49A38-9DBA-4497-8C1C-9A894CF84500}"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en-US"/>
        </a:p>
      </dgm:t>
    </dgm:pt>
    <dgm:pt modelId="{23141727-2D2B-4CD2-9C8B-18909CE2CAB4}">
      <dgm:prSet phldrT="[Text]" custT="1"/>
      <dgm:spPr/>
      <dgm:t>
        <a:bodyPr/>
        <a:lstStyle/>
        <a:p>
          <a:pPr algn="l">
            <a:lnSpc>
              <a:spcPct val="100000"/>
            </a:lnSpc>
          </a:pPr>
          <a:endParaRPr lang="en-US" sz="1800" b="1" dirty="0">
            <a:solidFill>
              <a:schemeClr val="accent2"/>
            </a:solidFill>
            <a:effectLst>
              <a:outerShdw blurRad="38100" dist="38100" dir="2700000" algn="tl">
                <a:srgbClr val="000000">
                  <a:alpha val="43137"/>
                </a:srgbClr>
              </a:outerShdw>
            </a:effectLst>
          </a:endParaRPr>
        </a:p>
      </dgm:t>
    </dgm:pt>
    <dgm:pt modelId="{2D5A488F-B099-47F1-B7DD-1240373EB471}" type="parTrans" cxnId="{F016070E-73E0-4304-9FFC-6DCEE14A94F4}">
      <dgm:prSet/>
      <dgm:spPr/>
      <dgm:t>
        <a:bodyPr/>
        <a:lstStyle/>
        <a:p>
          <a:endParaRPr lang="en-US"/>
        </a:p>
      </dgm:t>
    </dgm:pt>
    <dgm:pt modelId="{943F1FA3-9D5D-4051-8354-7B096AEEDE4B}" type="sibTrans" cxnId="{F016070E-73E0-4304-9FFC-6DCEE14A94F4}">
      <dgm:prSet/>
      <dgm:spPr/>
      <dgm:t>
        <a:bodyPr/>
        <a:lstStyle/>
        <a:p>
          <a:endParaRPr lang="en-US"/>
        </a:p>
      </dgm:t>
    </dgm:pt>
    <dgm:pt modelId="{4004D295-1F67-491B-AC7F-05D9E6A07E59}">
      <dgm:prSet phldrT="[Text]" custT="1"/>
      <dgm:spPr/>
      <dgm:t>
        <a:bodyPr/>
        <a:lstStyle/>
        <a:p>
          <a:endParaRPr lang="en-US" sz="1800" b="1" dirty="0" smtClean="0">
            <a:solidFill>
              <a:schemeClr val="tx2"/>
            </a:solidFill>
            <a:effectLst>
              <a:outerShdw blurRad="38100" dist="38100" dir="2700000" algn="tl">
                <a:srgbClr val="000000">
                  <a:alpha val="43137"/>
                </a:srgbClr>
              </a:outerShdw>
            </a:effectLst>
            <a:latin typeface="Arial" pitchFamily="34" charset="0"/>
            <a:cs typeface="Arial" pitchFamily="34" charset="0"/>
          </a:endParaRPr>
        </a:p>
      </dgm:t>
    </dgm:pt>
    <dgm:pt modelId="{5247473E-F656-413B-9DB2-02C8DC619148}" type="parTrans" cxnId="{5FB84873-D409-4A67-8C9A-B1E509EDD5F5}">
      <dgm:prSet/>
      <dgm:spPr/>
      <dgm:t>
        <a:bodyPr/>
        <a:lstStyle/>
        <a:p>
          <a:endParaRPr lang="en-US"/>
        </a:p>
      </dgm:t>
    </dgm:pt>
    <dgm:pt modelId="{B71208BC-1EBC-4491-87FF-8A895BB1AA66}" type="sibTrans" cxnId="{5FB84873-D409-4A67-8C9A-B1E509EDD5F5}">
      <dgm:prSet/>
      <dgm:spPr/>
      <dgm:t>
        <a:bodyPr/>
        <a:lstStyle/>
        <a:p>
          <a:endParaRPr lang="en-US"/>
        </a:p>
      </dgm:t>
    </dgm:pt>
    <dgm:pt modelId="{2AFA3589-C5D7-481D-8B89-2C8D1046C6AD}">
      <dgm:prSet phldrT="[Text]" custT="1"/>
      <dgm:spPr/>
      <dgm:t>
        <a:bodyPr/>
        <a:lstStyle/>
        <a:p>
          <a:endParaRPr lang="en-US" sz="1800" b="1" dirty="0">
            <a:solidFill>
              <a:schemeClr val="accent2"/>
            </a:solidFill>
            <a:effectLst>
              <a:outerShdw blurRad="38100" dist="38100" dir="2700000" algn="tl">
                <a:srgbClr val="000000">
                  <a:alpha val="43137"/>
                </a:srgbClr>
              </a:outerShdw>
            </a:effectLst>
          </a:endParaRPr>
        </a:p>
      </dgm:t>
    </dgm:pt>
    <dgm:pt modelId="{08CD1930-1057-4A8C-811A-A9C14555441A}" type="sibTrans" cxnId="{8F5BF728-29B5-4907-B187-E3D571ACBC6D}">
      <dgm:prSet/>
      <dgm:spPr/>
      <dgm:t>
        <a:bodyPr/>
        <a:lstStyle/>
        <a:p>
          <a:endParaRPr lang="en-US"/>
        </a:p>
      </dgm:t>
    </dgm:pt>
    <dgm:pt modelId="{1A90F0A3-B7BB-4646-99FE-55B634C88990}" type="parTrans" cxnId="{8F5BF728-29B5-4907-B187-E3D571ACBC6D}">
      <dgm:prSet/>
      <dgm:spPr/>
      <dgm:t>
        <a:bodyPr/>
        <a:lstStyle/>
        <a:p>
          <a:endParaRPr lang="en-US"/>
        </a:p>
      </dgm:t>
    </dgm:pt>
    <dgm:pt modelId="{D6B01461-76BF-4698-8A6F-0D25F2562882}" type="pres">
      <dgm:prSet presAssocID="{02F49A38-9DBA-4497-8C1C-9A894CF84500}" presName="arrowDiagram" presStyleCnt="0">
        <dgm:presLayoutVars>
          <dgm:chMax val="5"/>
          <dgm:dir/>
          <dgm:resizeHandles val="exact"/>
        </dgm:presLayoutVars>
      </dgm:prSet>
      <dgm:spPr/>
      <dgm:t>
        <a:bodyPr/>
        <a:lstStyle/>
        <a:p>
          <a:endParaRPr lang="en-US"/>
        </a:p>
      </dgm:t>
    </dgm:pt>
    <dgm:pt modelId="{771F15A8-8FD5-4AF2-AEB4-171349BEAE8E}" type="pres">
      <dgm:prSet presAssocID="{02F49A38-9DBA-4497-8C1C-9A894CF84500}" presName="arrow" presStyleLbl="bgShp" presStyleIdx="0" presStyleCnt="1" custScaleX="100000" custScaleY="123146" custLinFactNeighborX="-450" custLinFactNeighborY="-622"/>
      <dgm:spPr>
        <a:gradFill rotWithShape="0">
          <a:gsLst>
            <a:gs pos="0">
              <a:srgbClr val="8488C4"/>
            </a:gs>
            <a:gs pos="53000">
              <a:srgbClr val="D4DEFF"/>
            </a:gs>
            <a:gs pos="83000">
              <a:srgbClr val="D4DEFF"/>
            </a:gs>
            <a:gs pos="100000">
              <a:srgbClr val="96AB94"/>
            </a:gs>
          </a:gsLst>
          <a:lin ang="5400000" scaled="0"/>
        </a:gradFill>
      </dgm:spPr>
    </dgm:pt>
    <dgm:pt modelId="{772F1089-6BB4-424F-A9A2-270B93F61276}" type="pres">
      <dgm:prSet presAssocID="{02F49A38-9DBA-4497-8C1C-9A894CF84500}" presName="arrowDiagram3" presStyleCnt="0"/>
      <dgm:spPr/>
    </dgm:pt>
    <dgm:pt modelId="{BD6CC114-74E2-4AF3-A07D-0EF2E6027675}" type="pres">
      <dgm:prSet presAssocID="{2AFA3589-C5D7-481D-8B89-2C8D1046C6AD}" presName="bullet3a" presStyleLbl="node1" presStyleIdx="0" presStyleCnt="3" custScaleX="132377" custScaleY="150030" custLinFactY="24793" custLinFactNeighborX="-20531" custLinFactNeighborY="100000"/>
      <dgm:spPr/>
    </dgm:pt>
    <dgm:pt modelId="{FA69254A-D50D-4BEF-BA8B-F21DED8ADF8C}" type="pres">
      <dgm:prSet presAssocID="{2AFA3589-C5D7-481D-8B89-2C8D1046C6AD}" presName="textBox3a" presStyleLbl="revTx" presStyleIdx="0" presStyleCnt="3" custScaleX="284050" custScaleY="45536" custLinFactNeighborX="99251" custLinFactNeighborY="-20067">
        <dgm:presLayoutVars>
          <dgm:bulletEnabled val="1"/>
        </dgm:presLayoutVars>
      </dgm:prSet>
      <dgm:spPr/>
      <dgm:t>
        <a:bodyPr/>
        <a:lstStyle/>
        <a:p>
          <a:endParaRPr lang="en-US"/>
        </a:p>
      </dgm:t>
    </dgm:pt>
    <dgm:pt modelId="{831C90C8-315E-4AE2-9464-5138E7B2959C}" type="pres">
      <dgm:prSet presAssocID="{23141727-2D2B-4CD2-9C8B-18909CE2CAB4}" presName="bullet3b" presStyleLbl="node1" presStyleIdx="1" presStyleCnt="3" custLinFactX="40066" custLinFactY="-2309" custLinFactNeighborX="100000" custLinFactNeighborY="-100000"/>
      <dgm:spPr/>
      <dgm:t>
        <a:bodyPr/>
        <a:lstStyle/>
        <a:p>
          <a:endParaRPr lang="en-US"/>
        </a:p>
      </dgm:t>
    </dgm:pt>
    <dgm:pt modelId="{8EFE4D7B-DFB9-41BE-AF0F-A3934C0D2742}" type="pres">
      <dgm:prSet presAssocID="{23141727-2D2B-4CD2-9C8B-18909CE2CAB4}" presName="textBox3b" presStyleLbl="revTx" presStyleIdx="1" presStyleCnt="3" custAng="0" custScaleX="125902" custScaleY="75992" custLinFactNeighborX="-7521" custLinFactNeighborY="-19608">
        <dgm:presLayoutVars>
          <dgm:bulletEnabled val="1"/>
        </dgm:presLayoutVars>
      </dgm:prSet>
      <dgm:spPr/>
      <dgm:t>
        <a:bodyPr/>
        <a:lstStyle/>
        <a:p>
          <a:endParaRPr lang="en-US"/>
        </a:p>
      </dgm:t>
    </dgm:pt>
    <dgm:pt modelId="{2CFF52E0-CA6A-4415-A004-EBFB43977997}" type="pres">
      <dgm:prSet presAssocID="{4004D295-1F67-491B-AC7F-05D9E6A07E59}" presName="bullet3c" presStyleLbl="node1" presStyleIdx="2" presStyleCnt="3" custLinFactY="-2556" custLinFactNeighborX="28446" custLinFactNeighborY="-100000"/>
      <dgm:spPr/>
      <dgm:t>
        <a:bodyPr/>
        <a:lstStyle/>
        <a:p>
          <a:endParaRPr lang="en-US"/>
        </a:p>
      </dgm:t>
    </dgm:pt>
    <dgm:pt modelId="{71FCDE55-F601-46D7-B542-4A5E4D63917A}" type="pres">
      <dgm:prSet presAssocID="{4004D295-1F67-491B-AC7F-05D9E6A07E59}" presName="textBox3c" presStyleLbl="revTx" presStyleIdx="2" presStyleCnt="3" custAng="10800000" custFlipVert="1" custScaleX="251440" custScaleY="53309" custLinFactNeighborX="12710" custLinFactNeighborY="-25118">
        <dgm:presLayoutVars>
          <dgm:bulletEnabled val="1"/>
        </dgm:presLayoutVars>
      </dgm:prSet>
      <dgm:spPr/>
      <dgm:t>
        <a:bodyPr/>
        <a:lstStyle/>
        <a:p>
          <a:endParaRPr lang="en-US"/>
        </a:p>
      </dgm:t>
    </dgm:pt>
  </dgm:ptLst>
  <dgm:cxnLst>
    <dgm:cxn modelId="{CFD5164D-33C4-594B-8B00-46B0090F96CC}" type="presOf" srcId="{4004D295-1F67-491B-AC7F-05D9E6A07E59}" destId="{71FCDE55-F601-46D7-B542-4A5E4D63917A}" srcOrd="0" destOrd="0" presId="urn:microsoft.com/office/officeart/2005/8/layout/arrow2"/>
    <dgm:cxn modelId="{3F7E38F6-41CF-F949-A3CA-69E0EB0AEC7B}" type="presOf" srcId="{02F49A38-9DBA-4497-8C1C-9A894CF84500}" destId="{D6B01461-76BF-4698-8A6F-0D25F2562882}" srcOrd="0" destOrd="0" presId="urn:microsoft.com/office/officeart/2005/8/layout/arrow2"/>
    <dgm:cxn modelId="{8F5BF728-29B5-4907-B187-E3D571ACBC6D}" srcId="{02F49A38-9DBA-4497-8C1C-9A894CF84500}" destId="{2AFA3589-C5D7-481D-8B89-2C8D1046C6AD}" srcOrd="0" destOrd="0" parTransId="{1A90F0A3-B7BB-4646-99FE-55B634C88990}" sibTransId="{08CD1930-1057-4A8C-811A-A9C14555441A}"/>
    <dgm:cxn modelId="{F016070E-73E0-4304-9FFC-6DCEE14A94F4}" srcId="{02F49A38-9DBA-4497-8C1C-9A894CF84500}" destId="{23141727-2D2B-4CD2-9C8B-18909CE2CAB4}" srcOrd="1" destOrd="0" parTransId="{2D5A488F-B099-47F1-B7DD-1240373EB471}" sibTransId="{943F1FA3-9D5D-4051-8354-7B096AEEDE4B}"/>
    <dgm:cxn modelId="{6A6E11A7-4042-C34B-9D69-A57444EB0BDA}" type="presOf" srcId="{23141727-2D2B-4CD2-9C8B-18909CE2CAB4}" destId="{8EFE4D7B-DFB9-41BE-AF0F-A3934C0D2742}" srcOrd="0" destOrd="0" presId="urn:microsoft.com/office/officeart/2005/8/layout/arrow2"/>
    <dgm:cxn modelId="{5FB84873-D409-4A67-8C9A-B1E509EDD5F5}" srcId="{02F49A38-9DBA-4497-8C1C-9A894CF84500}" destId="{4004D295-1F67-491B-AC7F-05D9E6A07E59}" srcOrd="2" destOrd="0" parTransId="{5247473E-F656-413B-9DB2-02C8DC619148}" sibTransId="{B71208BC-1EBC-4491-87FF-8A895BB1AA66}"/>
    <dgm:cxn modelId="{83E63F51-F902-6A40-87EB-0E74BDC690E4}" type="presOf" srcId="{2AFA3589-C5D7-481D-8B89-2C8D1046C6AD}" destId="{FA69254A-D50D-4BEF-BA8B-F21DED8ADF8C}" srcOrd="0" destOrd="0" presId="urn:microsoft.com/office/officeart/2005/8/layout/arrow2"/>
    <dgm:cxn modelId="{DE01F108-2B89-7347-A958-429BC5428429}" type="presParOf" srcId="{D6B01461-76BF-4698-8A6F-0D25F2562882}" destId="{771F15A8-8FD5-4AF2-AEB4-171349BEAE8E}" srcOrd="0" destOrd="0" presId="urn:microsoft.com/office/officeart/2005/8/layout/arrow2"/>
    <dgm:cxn modelId="{BF5E4916-7F28-814E-A84D-2006B6D1DF58}" type="presParOf" srcId="{D6B01461-76BF-4698-8A6F-0D25F2562882}" destId="{772F1089-6BB4-424F-A9A2-270B93F61276}" srcOrd="1" destOrd="0" presId="urn:microsoft.com/office/officeart/2005/8/layout/arrow2"/>
    <dgm:cxn modelId="{9324AB63-7738-5C4A-825E-A60579C7C0FE}" type="presParOf" srcId="{772F1089-6BB4-424F-A9A2-270B93F61276}" destId="{BD6CC114-74E2-4AF3-A07D-0EF2E6027675}" srcOrd="0" destOrd="0" presId="urn:microsoft.com/office/officeart/2005/8/layout/arrow2"/>
    <dgm:cxn modelId="{3D810E27-036D-4C49-B7B4-41B27CF0C49A}" type="presParOf" srcId="{772F1089-6BB4-424F-A9A2-270B93F61276}" destId="{FA69254A-D50D-4BEF-BA8B-F21DED8ADF8C}" srcOrd="1" destOrd="0" presId="urn:microsoft.com/office/officeart/2005/8/layout/arrow2"/>
    <dgm:cxn modelId="{36B54B50-E970-A243-B29B-2D048F2B2EE8}" type="presParOf" srcId="{772F1089-6BB4-424F-A9A2-270B93F61276}" destId="{831C90C8-315E-4AE2-9464-5138E7B2959C}" srcOrd="2" destOrd="0" presId="urn:microsoft.com/office/officeart/2005/8/layout/arrow2"/>
    <dgm:cxn modelId="{ECB02408-D751-EF4A-B81D-D5A239E8E2CC}" type="presParOf" srcId="{772F1089-6BB4-424F-A9A2-270B93F61276}" destId="{8EFE4D7B-DFB9-41BE-AF0F-A3934C0D2742}" srcOrd="3" destOrd="0" presId="urn:microsoft.com/office/officeart/2005/8/layout/arrow2"/>
    <dgm:cxn modelId="{B000A3B1-0ED9-DF47-ABEC-C66F61AEBD75}" type="presParOf" srcId="{772F1089-6BB4-424F-A9A2-270B93F61276}" destId="{2CFF52E0-CA6A-4415-A004-EBFB43977997}" srcOrd="4" destOrd="0" presId="urn:microsoft.com/office/officeart/2005/8/layout/arrow2"/>
    <dgm:cxn modelId="{FF24A193-D03B-7145-A3A6-0BBEA4925BD9}" type="presParOf" srcId="{772F1089-6BB4-424F-A9A2-270B93F61276}" destId="{71FCDE55-F601-46D7-B542-4A5E4D63917A}" srcOrd="5" destOrd="0" presId="urn:microsoft.com/office/officeart/2005/8/layout/arrow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DF95B-054B-4E19-BA9F-95686FFD5411}">
      <dsp:nvSpPr>
        <dsp:cNvPr id="0" name=""/>
        <dsp:cNvSpPr/>
      </dsp:nvSpPr>
      <dsp:spPr>
        <a:xfrm rot="5400000">
          <a:off x="326168" y="130858"/>
          <a:ext cx="214218" cy="186369"/>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buNone/>
          </a:pPr>
          <a:endParaRPr lang="it-IT" sz="600" kern="1200">
            <a:solidFill>
              <a:sysClr val="window" lastClr="FFFFFF"/>
            </a:solidFill>
            <a:latin typeface="Calibri" panose="020F0502020204030204"/>
            <a:ea typeface="+mn-ea"/>
            <a:cs typeface="+mn-cs"/>
          </a:endParaRPr>
        </a:p>
      </dsp:txBody>
      <dsp:txXfrm rot="-5400000">
        <a:off x="369134" y="150316"/>
        <a:ext cx="128285" cy="147454"/>
      </dsp:txXfrm>
    </dsp:sp>
    <dsp:sp modelId="{DD70BB4A-34B4-421E-8E76-9AF7EF8A7803}">
      <dsp:nvSpPr>
        <dsp:cNvPr id="0" name=""/>
        <dsp:cNvSpPr/>
      </dsp:nvSpPr>
      <dsp:spPr>
        <a:xfrm>
          <a:off x="532117" y="159778"/>
          <a:ext cx="239067" cy="128530"/>
        </a:xfrm>
        <a:prstGeom prst="rect">
          <a:avLst/>
        </a:prstGeom>
        <a:noFill/>
        <a:ln>
          <a:noFill/>
        </a:ln>
        <a:effectLst/>
      </dsp:spPr>
      <dsp:style>
        <a:lnRef idx="0">
          <a:scrgbClr r="0" g="0" b="0"/>
        </a:lnRef>
        <a:fillRef idx="0">
          <a:scrgbClr r="0" g="0" b="0"/>
        </a:fillRef>
        <a:effectRef idx="0">
          <a:scrgbClr r="0" g="0" b="0"/>
        </a:effectRef>
        <a:fontRef idx="minor"/>
      </dsp:style>
    </dsp:sp>
    <dsp:sp modelId="{8A150B2F-5B46-408D-92F2-DBFFB689D5C5}">
      <dsp:nvSpPr>
        <dsp:cNvPr id="0" name=""/>
        <dsp:cNvSpPr/>
      </dsp:nvSpPr>
      <dsp:spPr>
        <a:xfrm rot="5400000">
          <a:off x="124889" y="130858"/>
          <a:ext cx="214218" cy="186369"/>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buNone/>
          </a:pPr>
          <a:endParaRPr lang="it-IT" sz="1000" kern="1200" dirty="0">
            <a:solidFill>
              <a:sysClr val="window" lastClr="FFFFFF"/>
            </a:solidFill>
            <a:latin typeface="Calibri" panose="020F0502020204030204"/>
            <a:ea typeface="+mn-ea"/>
            <a:cs typeface="+mn-cs"/>
          </a:endParaRPr>
        </a:p>
      </dsp:txBody>
      <dsp:txXfrm rot="-5400000">
        <a:off x="167855" y="150316"/>
        <a:ext cx="128285" cy="147454"/>
      </dsp:txXfrm>
    </dsp:sp>
    <dsp:sp modelId="{F1602DFB-1D92-4300-8CD7-42DD7BC1C561}">
      <dsp:nvSpPr>
        <dsp:cNvPr id="0" name=""/>
        <dsp:cNvSpPr/>
      </dsp:nvSpPr>
      <dsp:spPr>
        <a:xfrm rot="5400000">
          <a:off x="225143" y="312687"/>
          <a:ext cx="214218" cy="186369"/>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buNone/>
          </a:pPr>
          <a:endParaRPr lang="it-IT" sz="600" kern="1200">
            <a:solidFill>
              <a:sysClr val="window" lastClr="FFFFFF"/>
            </a:solidFill>
            <a:latin typeface="Calibri" panose="020F0502020204030204"/>
            <a:ea typeface="+mn-ea"/>
            <a:cs typeface="+mn-cs"/>
          </a:endParaRPr>
        </a:p>
      </dsp:txBody>
      <dsp:txXfrm rot="-5400000">
        <a:off x="268109" y="332145"/>
        <a:ext cx="128285" cy="147454"/>
      </dsp:txXfrm>
    </dsp:sp>
    <dsp:sp modelId="{3CA1A906-A643-4A46-897C-9101B4043B14}">
      <dsp:nvSpPr>
        <dsp:cNvPr id="0" name=""/>
        <dsp:cNvSpPr/>
      </dsp:nvSpPr>
      <dsp:spPr>
        <a:xfrm>
          <a:off x="0" y="341606"/>
          <a:ext cx="231355" cy="128530"/>
        </a:xfrm>
        <a:prstGeom prst="rect">
          <a:avLst/>
        </a:prstGeom>
        <a:noFill/>
        <a:ln>
          <a:noFill/>
        </a:ln>
        <a:effectLst/>
      </dsp:spPr>
      <dsp:style>
        <a:lnRef idx="0">
          <a:scrgbClr r="0" g="0" b="0"/>
        </a:lnRef>
        <a:fillRef idx="0">
          <a:scrgbClr r="0" g="0" b="0"/>
        </a:fillRef>
        <a:effectRef idx="0">
          <a:scrgbClr r="0" g="0" b="0"/>
        </a:effectRef>
        <a:fontRef idx="minor"/>
      </dsp:style>
    </dsp:sp>
    <dsp:sp modelId="{BDE8F772-52AF-40FF-86ED-83CDA50F3C41}">
      <dsp:nvSpPr>
        <dsp:cNvPr id="0" name=""/>
        <dsp:cNvSpPr/>
      </dsp:nvSpPr>
      <dsp:spPr>
        <a:xfrm rot="5400000">
          <a:off x="426422" y="312687"/>
          <a:ext cx="214218" cy="186369"/>
        </a:xfrm>
        <a:prstGeom prst="hexagon">
          <a:avLst>
            <a:gd name="adj" fmla="val 25000"/>
            <a:gd name="vf" fmla="val 115470"/>
          </a:avLst>
        </a:prstGeom>
        <a:noFill/>
        <a:ln w="3175"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buNone/>
          </a:pPr>
          <a:endParaRPr lang="it-IT" sz="1000" kern="1200">
            <a:solidFill>
              <a:sysClr val="window" lastClr="FFFFFF"/>
            </a:solidFill>
            <a:latin typeface="Calibri" panose="020F0502020204030204"/>
            <a:ea typeface="+mn-ea"/>
            <a:cs typeface="+mn-cs"/>
          </a:endParaRPr>
        </a:p>
      </dsp:txBody>
      <dsp:txXfrm rot="-5400000">
        <a:off x="469388" y="332145"/>
        <a:ext cx="128285" cy="147454"/>
      </dsp:txXfrm>
    </dsp:sp>
    <dsp:sp modelId="{90446269-CAEF-4BDF-B111-E770DDD3B549}">
      <dsp:nvSpPr>
        <dsp:cNvPr id="0" name=""/>
        <dsp:cNvSpPr/>
      </dsp:nvSpPr>
      <dsp:spPr>
        <a:xfrm rot="5400000">
          <a:off x="326168" y="494515"/>
          <a:ext cx="214218" cy="186369"/>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buNone/>
          </a:pPr>
          <a:endParaRPr lang="it-IT" sz="600" kern="1200">
            <a:solidFill>
              <a:sysClr val="window" lastClr="FFFFFF"/>
            </a:solidFill>
            <a:latin typeface="Calibri" panose="020F0502020204030204"/>
            <a:ea typeface="+mn-ea"/>
            <a:cs typeface="+mn-cs"/>
          </a:endParaRPr>
        </a:p>
      </dsp:txBody>
      <dsp:txXfrm rot="-5400000">
        <a:off x="369134" y="513973"/>
        <a:ext cx="128285" cy="147454"/>
      </dsp:txXfrm>
    </dsp:sp>
    <dsp:sp modelId="{36248C90-54C0-4C10-AEBC-AE9E74A5727C}">
      <dsp:nvSpPr>
        <dsp:cNvPr id="0" name=""/>
        <dsp:cNvSpPr/>
      </dsp:nvSpPr>
      <dsp:spPr>
        <a:xfrm>
          <a:off x="532117" y="523434"/>
          <a:ext cx="239067" cy="128530"/>
        </a:xfrm>
        <a:prstGeom prst="rect">
          <a:avLst/>
        </a:prstGeom>
        <a:noFill/>
        <a:ln>
          <a:noFill/>
        </a:ln>
        <a:effectLst/>
      </dsp:spPr>
      <dsp:style>
        <a:lnRef idx="0">
          <a:scrgbClr r="0" g="0" b="0"/>
        </a:lnRef>
        <a:fillRef idx="0">
          <a:scrgbClr r="0" g="0" b="0"/>
        </a:fillRef>
        <a:effectRef idx="0">
          <a:scrgbClr r="0" g="0" b="0"/>
        </a:effectRef>
        <a:fontRef idx="minor"/>
      </dsp:style>
    </dsp:sp>
    <dsp:sp modelId="{EE26F42E-E7D8-4251-8C4B-A2DF08C1E7A1}">
      <dsp:nvSpPr>
        <dsp:cNvPr id="0" name=""/>
        <dsp:cNvSpPr/>
      </dsp:nvSpPr>
      <dsp:spPr>
        <a:xfrm rot="5400000">
          <a:off x="124889" y="494515"/>
          <a:ext cx="214218" cy="186369"/>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buNone/>
          </a:pPr>
          <a:endParaRPr lang="it-IT" sz="1000" kern="1200">
            <a:solidFill>
              <a:sysClr val="window" lastClr="FFFFFF"/>
            </a:solidFill>
            <a:latin typeface="Calibri" panose="020F0502020204030204"/>
            <a:ea typeface="+mn-ea"/>
            <a:cs typeface="+mn-cs"/>
          </a:endParaRPr>
        </a:p>
      </dsp:txBody>
      <dsp:txXfrm rot="-5400000">
        <a:off x="167855" y="513973"/>
        <a:ext cx="128285" cy="1474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3F1FAC-8906-48BD-8B70-065AD969E24B}">
      <dsp:nvSpPr>
        <dsp:cNvPr id="0" name=""/>
        <dsp:cNvSpPr/>
      </dsp:nvSpPr>
      <dsp:spPr>
        <a:xfrm rot="10800000">
          <a:off x="2759953" y="0"/>
          <a:ext cx="5357555" cy="1214884"/>
        </a:xfrm>
        <a:prstGeom prst="nonIsoscelesTrapezoid">
          <a:avLst>
            <a:gd name="adj1" fmla="val 0"/>
            <a:gd name="adj2" fmla="val 56795"/>
          </a:avLst>
        </a:prstGeom>
        <a:no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C-CDA</a:t>
          </a:r>
          <a:endParaRPr lang="en-US" sz="1800" kern="1200" dirty="0"/>
        </a:p>
      </dsp:txBody>
      <dsp:txXfrm rot="10800000">
        <a:off x="3449941" y="0"/>
        <a:ext cx="4667567" cy="1214884"/>
      </dsp:txXfrm>
    </dsp:sp>
    <dsp:sp modelId="{28B2B645-0BEF-4B0F-B376-67DBB3792265}">
      <dsp:nvSpPr>
        <dsp:cNvPr id="0" name=""/>
        <dsp:cNvSpPr/>
      </dsp:nvSpPr>
      <dsp:spPr>
        <a:xfrm>
          <a:off x="2069964" y="0"/>
          <a:ext cx="1379976" cy="1214884"/>
        </a:xfrm>
        <a:prstGeom prst="trapezoid">
          <a:avLst>
            <a:gd name="adj" fmla="val 56795"/>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t>Clinical Information</a:t>
          </a:r>
          <a:endParaRPr lang="en-US" sz="2000" kern="1200" dirty="0"/>
        </a:p>
      </dsp:txBody>
      <dsp:txXfrm>
        <a:off x="2069964" y="0"/>
        <a:ext cx="1379976" cy="1214884"/>
      </dsp:txXfrm>
    </dsp:sp>
    <dsp:sp modelId="{C7622434-787B-400C-AEA9-1A96619B30D9}">
      <dsp:nvSpPr>
        <dsp:cNvPr id="0" name=""/>
        <dsp:cNvSpPr/>
      </dsp:nvSpPr>
      <dsp:spPr>
        <a:xfrm rot="10800000">
          <a:off x="3449941" y="1214884"/>
          <a:ext cx="4667567" cy="1214884"/>
        </a:xfrm>
        <a:prstGeom prst="nonIsoscelesTrapezoid">
          <a:avLst>
            <a:gd name="adj1" fmla="val 0"/>
            <a:gd name="adj2" fmla="val 56795"/>
          </a:avLst>
        </a:prstGeom>
        <a:no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HL7 V2 messages</a:t>
          </a:r>
          <a:endParaRPr lang="en-US" sz="1800" kern="1200" dirty="0"/>
        </a:p>
      </dsp:txBody>
      <dsp:txXfrm rot="10800000">
        <a:off x="4139929" y="1214884"/>
        <a:ext cx="3977579" cy="1214884"/>
      </dsp:txXfrm>
    </dsp:sp>
    <dsp:sp modelId="{5908D156-04CB-46E2-BCDA-4E6177EB2740}">
      <dsp:nvSpPr>
        <dsp:cNvPr id="0" name=""/>
        <dsp:cNvSpPr/>
      </dsp:nvSpPr>
      <dsp:spPr>
        <a:xfrm>
          <a:off x="1379976" y="1214884"/>
          <a:ext cx="2759953" cy="1214884"/>
        </a:xfrm>
        <a:prstGeom prst="trapezoid">
          <a:avLst>
            <a:gd name="adj" fmla="val 56795"/>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t>Workflow</a:t>
          </a:r>
          <a:endParaRPr lang="en-US" sz="2000" kern="1200" dirty="0"/>
        </a:p>
      </dsp:txBody>
      <dsp:txXfrm>
        <a:off x="1862968" y="1214884"/>
        <a:ext cx="1793969" cy="1214884"/>
      </dsp:txXfrm>
    </dsp:sp>
    <dsp:sp modelId="{DFB720BF-DEEC-4996-B515-151ABF7A9ACC}">
      <dsp:nvSpPr>
        <dsp:cNvPr id="0" name=""/>
        <dsp:cNvSpPr/>
      </dsp:nvSpPr>
      <dsp:spPr>
        <a:xfrm>
          <a:off x="689988" y="2429769"/>
          <a:ext cx="4139929" cy="1214884"/>
        </a:xfrm>
        <a:prstGeom prst="trapezoid">
          <a:avLst>
            <a:gd name="adj" fmla="val 56795"/>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t>XDM Metadata</a:t>
          </a:r>
          <a:endParaRPr lang="en-US" sz="2000" kern="1200" dirty="0"/>
        </a:p>
      </dsp:txBody>
      <dsp:txXfrm>
        <a:off x="1414475" y="2429769"/>
        <a:ext cx="2690954" cy="1214884"/>
      </dsp:txXfrm>
    </dsp:sp>
    <dsp:sp modelId="{8973B0E2-4498-4EA4-9BDB-73571FAC4AC6}">
      <dsp:nvSpPr>
        <dsp:cNvPr id="0" name=""/>
        <dsp:cNvSpPr/>
      </dsp:nvSpPr>
      <dsp:spPr>
        <a:xfrm>
          <a:off x="0" y="3644654"/>
          <a:ext cx="5519906" cy="1214884"/>
        </a:xfrm>
        <a:prstGeom prst="trapezoid">
          <a:avLst>
            <a:gd name="adj" fmla="val 56795"/>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t>Direct</a:t>
          </a:r>
          <a:endParaRPr lang="en-US" sz="2000" kern="1200" dirty="0"/>
        </a:p>
      </dsp:txBody>
      <dsp:txXfrm>
        <a:off x="965983" y="3644654"/>
        <a:ext cx="3587938" cy="12148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1F15A8-8FD5-4AF2-AEB4-171349BEAE8E}">
      <dsp:nvSpPr>
        <dsp:cNvPr id="0" name=""/>
        <dsp:cNvSpPr/>
      </dsp:nvSpPr>
      <dsp:spPr>
        <a:xfrm>
          <a:off x="-30606" y="-351585"/>
          <a:ext cx="4972791" cy="3827370"/>
        </a:xfrm>
        <a:prstGeom prst="swooshArrow">
          <a:avLst>
            <a:gd name="adj1" fmla="val 25000"/>
            <a:gd name="adj2" fmla="val 25000"/>
          </a:avLst>
        </a:prstGeom>
        <a:gradFill rotWithShape="0">
          <a:gsLst>
            <a:gs pos="0">
              <a:srgbClr val="8488C4"/>
            </a:gs>
            <a:gs pos="53000">
              <a:srgbClr val="D4DEFF"/>
            </a:gs>
            <a:gs pos="83000">
              <a:srgbClr val="D4DEFF"/>
            </a:gs>
            <a:gs pos="100000">
              <a:srgbClr val="96AB94"/>
            </a:gs>
          </a:gsLst>
          <a:lin ang="5400000" scaled="0"/>
        </a:gradFill>
        <a:ln>
          <a:noFill/>
        </a:ln>
        <a:effectLst/>
      </dsp:spPr>
      <dsp:style>
        <a:lnRef idx="0">
          <a:scrgbClr r="0" g="0" b="0"/>
        </a:lnRef>
        <a:fillRef idx="1">
          <a:scrgbClr r="0" g="0" b="0"/>
        </a:fillRef>
        <a:effectRef idx="0">
          <a:scrgbClr r="0" g="0" b="0"/>
        </a:effectRef>
        <a:fontRef idx="minor"/>
      </dsp:style>
    </dsp:sp>
    <dsp:sp modelId="{BD6CC114-74E2-4AF3-A07D-0EF2E6027675}">
      <dsp:nvSpPr>
        <dsp:cNvPr id="0" name=""/>
        <dsp:cNvSpPr/>
      </dsp:nvSpPr>
      <dsp:spPr>
        <a:xfrm>
          <a:off x="553461" y="2282245"/>
          <a:ext cx="171153" cy="1939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69254A-D50D-4BEF-BA8B-F21DED8ADF8C}">
      <dsp:nvSpPr>
        <dsp:cNvPr id="0" name=""/>
        <dsp:cNvSpPr/>
      </dsp:nvSpPr>
      <dsp:spPr>
        <a:xfrm>
          <a:off x="749308" y="2282243"/>
          <a:ext cx="3291174" cy="409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09" tIns="0" rIns="0" bIns="0" numCol="1" spcCol="1270" anchor="t" anchorCtr="0">
          <a:noAutofit/>
        </a:bodyPr>
        <a:lstStyle/>
        <a:p>
          <a:pPr lvl="0" algn="l" defTabSz="800100">
            <a:lnSpc>
              <a:spcPct val="90000"/>
            </a:lnSpc>
            <a:spcBef>
              <a:spcPct val="0"/>
            </a:spcBef>
            <a:spcAft>
              <a:spcPct val="35000"/>
            </a:spcAft>
          </a:pPr>
          <a:endParaRPr lang="en-US" sz="1800" b="1" kern="1200" dirty="0">
            <a:solidFill>
              <a:schemeClr val="accent2"/>
            </a:solidFill>
            <a:effectLst>
              <a:outerShdw blurRad="38100" dist="38100" dir="2700000" algn="tl">
                <a:srgbClr val="000000">
                  <a:alpha val="43137"/>
                </a:srgbClr>
              </a:outerShdw>
            </a:effectLst>
          </a:endParaRPr>
        </a:p>
      </dsp:txBody>
      <dsp:txXfrm>
        <a:off x="749308" y="2282243"/>
        <a:ext cx="3291174" cy="409009"/>
      </dsp:txXfrm>
    </dsp:sp>
    <dsp:sp modelId="{831C90C8-315E-4AE2-9464-5138E7B2959C}">
      <dsp:nvSpPr>
        <dsp:cNvPr id="0" name=""/>
        <dsp:cNvSpPr/>
      </dsp:nvSpPr>
      <dsp:spPr>
        <a:xfrm>
          <a:off x="2069556" y="1069369"/>
          <a:ext cx="233721" cy="23372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FE4D7B-DFB9-41BE-AF0F-A3934C0D2742}">
      <dsp:nvSpPr>
        <dsp:cNvPr id="0" name=""/>
        <dsp:cNvSpPr/>
      </dsp:nvSpPr>
      <dsp:spPr>
        <a:xfrm>
          <a:off x="1614726" y="1296783"/>
          <a:ext cx="1502602" cy="1284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44" tIns="0" rIns="0" bIns="0" numCol="1" spcCol="1270" anchor="t" anchorCtr="0">
          <a:noAutofit/>
        </a:bodyPr>
        <a:lstStyle/>
        <a:p>
          <a:pPr lvl="0" algn="l" defTabSz="800100">
            <a:lnSpc>
              <a:spcPct val="100000"/>
            </a:lnSpc>
            <a:spcBef>
              <a:spcPct val="0"/>
            </a:spcBef>
            <a:spcAft>
              <a:spcPct val="35000"/>
            </a:spcAft>
          </a:pPr>
          <a:endParaRPr lang="en-US" sz="1800" b="1" kern="1200" dirty="0">
            <a:solidFill>
              <a:schemeClr val="accent2"/>
            </a:solidFill>
            <a:effectLst>
              <a:outerShdw blurRad="38100" dist="38100" dir="2700000" algn="tl">
                <a:srgbClr val="000000">
                  <a:alpha val="43137"/>
                </a:srgbClr>
              </a:outerShdw>
            </a:effectLst>
          </a:endParaRPr>
        </a:p>
      </dsp:txBody>
      <dsp:txXfrm>
        <a:off x="1614726" y="1296783"/>
        <a:ext cx="1502602" cy="1284833"/>
      </dsp:txXfrm>
    </dsp:sp>
    <dsp:sp modelId="{2CFF52E0-CA6A-4415-A004-EBFB43977997}">
      <dsp:nvSpPr>
        <dsp:cNvPr id="0" name=""/>
        <dsp:cNvSpPr/>
      </dsp:nvSpPr>
      <dsp:spPr>
        <a:xfrm>
          <a:off x="3206629" y="462931"/>
          <a:ext cx="323231" cy="32323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FCDE55-F601-46D7-B542-4A5E4D63917A}">
      <dsp:nvSpPr>
        <dsp:cNvPr id="0" name=""/>
        <dsp:cNvSpPr/>
      </dsp:nvSpPr>
      <dsp:spPr>
        <a:xfrm rot="10800000" flipV="1">
          <a:off x="2372603" y="917753"/>
          <a:ext cx="3000860" cy="115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74" tIns="0" rIns="0" bIns="0" numCol="1" spcCol="1270" anchor="t" anchorCtr="0">
          <a:noAutofit/>
        </a:bodyPr>
        <a:lstStyle/>
        <a:p>
          <a:pPr lvl="0" algn="l" defTabSz="800100">
            <a:lnSpc>
              <a:spcPct val="90000"/>
            </a:lnSpc>
            <a:spcBef>
              <a:spcPct val="0"/>
            </a:spcBef>
            <a:spcAft>
              <a:spcPct val="35000"/>
            </a:spcAft>
          </a:pPr>
          <a:endParaRPr lang="en-US" sz="1800" b="1" kern="1200" dirty="0" smtClean="0">
            <a:solidFill>
              <a:schemeClr val="tx2"/>
            </a:solidFill>
            <a:effectLst>
              <a:outerShdw blurRad="38100" dist="38100" dir="2700000" algn="tl">
                <a:srgbClr val="000000">
                  <a:alpha val="43137"/>
                </a:srgbClr>
              </a:outerShdw>
            </a:effectLst>
            <a:latin typeface="Arial" pitchFamily="34" charset="0"/>
            <a:cs typeface="Arial" pitchFamily="34" charset="0"/>
          </a:endParaRPr>
        </a:p>
      </dsp:txBody>
      <dsp:txXfrm rot="-10800000">
        <a:off x="2372603" y="917753"/>
        <a:ext cx="3000860" cy="1151504"/>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E71121-F11F-B949-99CD-A62F47CE398A}" type="datetimeFigureOut">
              <a:rPr lang="en-US" smtClean="0"/>
              <a:t>9/6/2017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D5BAF7-BDEC-1D41-91A6-69565DF10359}" type="slidenum">
              <a:rPr lang="en-US" smtClean="0"/>
              <a:t>‹#›</a:t>
            </a:fld>
            <a:endParaRPr lang="en-US"/>
          </a:p>
        </p:txBody>
      </p:sp>
    </p:spTree>
    <p:extLst>
      <p:ext uri="{BB962C8B-B14F-4D97-AF65-F5344CB8AC3E}">
        <p14:creationId xmlns:p14="http://schemas.microsoft.com/office/powerpoint/2010/main" val="885819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1" dirty="0" smtClean="0"/>
          </a:p>
          <a:p>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pPr/>
              <a:t>2</a:t>
            </a:fld>
            <a:endParaRPr lang="en-US"/>
          </a:p>
        </p:txBody>
      </p:sp>
    </p:spTree>
    <p:extLst>
      <p:ext uri="{BB962C8B-B14F-4D97-AF65-F5344CB8AC3E}">
        <p14:creationId xmlns:p14="http://schemas.microsoft.com/office/powerpoint/2010/main" val="935531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D5BAF7-BDEC-1D41-91A6-69565DF10359}" type="slidenum">
              <a:rPr lang="en-US" smtClean="0"/>
              <a:t>13</a:t>
            </a:fld>
            <a:endParaRPr lang="en-US"/>
          </a:p>
        </p:txBody>
      </p:sp>
    </p:spTree>
    <p:extLst>
      <p:ext uri="{BB962C8B-B14F-4D97-AF65-F5344CB8AC3E}">
        <p14:creationId xmlns:p14="http://schemas.microsoft.com/office/powerpoint/2010/main" val="1567063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Reference ongoing work in IHE re Workflow Workshop</a:t>
            </a:r>
            <a:endParaRPr lang="en-US" dirty="0"/>
          </a:p>
        </p:txBody>
      </p:sp>
      <p:sp>
        <p:nvSpPr>
          <p:cNvPr id="4" name="Slide Number Placeholder 3"/>
          <p:cNvSpPr>
            <a:spLocks noGrp="1"/>
          </p:cNvSpPr>
          <p:nvPr>
            <p:ph type="sldNum" sz="quarter" idx="10"/>
          </p:nvPr>
        </p:nvSpPr>
        <p:spPr/>
        <p:txBody>
          <a:bodyPr/>
          <a:lstStyle/>
          <a:p>
            <a:fld id="{1CD5BAF7-BDEC-1D41-91A6-69565DF10359}" type="slidenum">
              <a:rPr lang="en-US" smtClean="0"/>
              <a:t>14</a:t>
            </a:fld>
            <a:endParaRPr lang="en-US"/>
          </a:p>
        </p:txBody>
      </p:sp>
    </p:spTree>
    <p:extLst>
      <p:ext uri="{BB962C8B-B14F-4D97-AF65-F5344CB8AC3E}">
        <p14:creationId xmlns:p14="http://schemas.microsoft.com/office/powerpoint/2010/main" val="1169825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D5BAF7-BDEC-1D41-91A6-69565DF10359}" type="slidenum">
              <a:rPr lang="en-US" smtClean="0"/>
              <a:t>15</a:t>
            </a:fld>
            <a:endParaRPr lang="en-US"/>
          </a:p>
        </p:txBody>
      </p:sp>
    </p:spTree>
    <p:extLst>
      <p:ext uri="{BB962C8B-B14F-4D97-AF65-F5344CB8AC3E}">
        <p14:creationId xmlns:p14="http://schemas.microsoft.com/office/powerpoint/2010/main" val="279021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D5BAF7-BDEC-1D41-91A6-69565DF10359}" type="slidenum">
              <a:rPr lang="en-US" smtClean="0"/>
              <a:t>16</a:t>
            </a:fld>
            <a:endParaRPr lang="en-US"/>
          </a:p>
        </p:txBody>
      </p:sp>
    </p:spTree>
    <p:extLst>
      <p:ext uri="{BB962C8B-B14F-4D97-AF65-F5344CB8AC3E}">
        <p14:creationId xmlns:p14="http://schemas.microsoft.com/office/powerpoint/2010/main" val="1903994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D5BAF7-BDEC-1D41-91A6-69565DF10359}" type="slidenum">
              <a:rPr lang="en-US" smtClean="0"/>
              <a:t>17</a:t>
            </a:fld>
            <a:endParaRPr lang="en-US"/>
          </a:p>
        </p:txBody>
      </p:sp>
    </p:spTree>
    <p:extLst>
      <p:ext uri="{BB962C8B-B14F-4D97-AF65-F5344CB8AC3E}">
        <p14:creationId xmlns:p14="http://schemas.microsoft.com/office/powerpoint/2010/main" val="285975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4719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2" name="Shape 10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1" indent="0" algn="l" rtl="0">
              <a:spcBef>
                <a:spcPts val="0"/>
              </a:spcBef>
              <a:spcAft>
                <a:spcPts val="0"/>
              </a:spcAft>
              <a:buClr>
                <a:srgbClr val="888888"/>
              </a:buClr>
              <a:buSzPct val="25000"/>
              <a:buFont typeface="Arial"/>
              <a:buNone/>
            </a:pPr>
            <a:endParaRPr lang="en-US" sz="2000" b="0" i="0" u="none" strike="noStrike" cap="none" dirty="0">
              <a:solidFill>
                <a:srgbClr val="595959"/>
              </a:solidFill>
              <a:latin typeface="Arial"/>
              <a:ea typeface="Arial"/>
              <a:cs typeface="Arial"/>
              <a:sym typeface="Arial"/>
            </a:endParaRP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103" name="Shape 10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20</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19821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2" name="Shape 10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1" indent="0" algn="l" rtl="0">
              <a:spcBef>
                <a:spcPts val="0"/>
              </a:spcBef>
              <a:spcAft>
                <a:spcPts val="0"/>
              </a:spcAft>
              <a:buClr>
                <a:srgbClr val="888888"/>
              </a:buClr>
              <a:buSzPct val="25000"/>
              <a:buFont typeface="Arial"/>
              <a:buNone/>
            </a:pPr>
            <a:endParaRPr lang="en-US" sz="2000" b="0" i="0" u="none" strike="noStrike" cap="none" dirty="0">
              <a:solidFill>
                <a:srgbClr val="595959"/>
              </a:solidFill>
              <a:latin typeface="Arial"/>
              <a:ea typeface="Arial"/>
              <a:cs typeface="Arial"/>
              <a:sym typeface="Arial"/>
            </a:endParaRP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103" name="Shape 10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21</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2001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2" name="Shape 10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03" name="Shape 10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9858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2" name="Shape 10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03" name="Shape 10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31190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Mention this webinar is focused on PCC, for more general info</a:t>
            </a:r>
            <a:r>
              <a:rPr lang="en-US" baseline="0" dirty="0" smtClean="0"/>
              <a:t> on IHE International and it’s mission and vision see </a:t>
            </a:r>
            <a:r>
              <a:rPr lang="en-US" baseline="0" dirty="0" err="1" smtClean="0"/>
              <a:t>ihe.net</a:t>
            </a:r>
            <a:endParaRPr lang="en-US" baseline="0" dirty="0" smtClean="0"/>
          </a:p>
        </p:txBody>
      </p:sp>
      <p:sp>
        <p:nvSpPr>
          <p:cNvPr id="4" name="Slide Number Placeholder 3"/>
          <p:cNvSpPr>
            <a:spLocks noGrp="1"/>
          </p:cNvSpPr>
          <p:nvPr>
            <p:ph type="sldNum" sz="quarter" idx="10"/>
          </p:nvPr>
        </p:nvSpPr>
        <p:spPr/>
        <p:txBody>
          <a:bodyPr/>
          <a:lstStyle/>
          <a:p>
            <a:fld id="{6AB7BA5A-AE69-EA4E-90E9-3693BED42FF6}" type="slidenum">
              <a:rPr lang="en-US" smtClean="0"/>
              <a:t>5</a:t>
            </a:fld>
            <a:endParaRPr lang="en-US"/>
          </a:p>
        </p:txBody>
      </p:sp>
    </p:spTree>
    <p:extLst>
      <p:ext uri="{BB962C8B-B14F-4D97-AF65-F5344CB8AC3E}">
        <p14:creationId xmlns:p14="http://schemas.microsoft.com/office/powerpoint/2010/main" val="185505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2" name="Shape 10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03" name="Shape 10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2248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2" name="Shape 10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03" name="Shape 10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1742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2" name="Shape 10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03" name="Shape 10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4234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In Summary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DCTM enables effective care planning and collaboration between applicable care team members and the patient.</a:t>
            </a:r>
          </a:p>
          <a:p>
            <a:endParaRPr lang="en-US" dirty="0"/>
          </a:p>
        </p:txBody>
      </p:sp>
      <p:sp>
        <p:nvSpPr>
          <p:cNvPr id="4" name="Slide Number Placeholder 3"/>
          <p:cNvSpPr>
            <a:spLocks noGrp="1"/>
          </p:cNvSpPr>
          <p:nvPr>
            <p:ph type="sldNum" sz="quarter" idx="10"/>
          </p:nvPr>
        </p:nvSpPr>
        <p:spPr/>
        <p:txBody>
          <a:bodyPr/>
          <a:lstStyle/>
          <a:p>
            <a:fld id="{1CD5BAF7-BDEC-1D41-91A6-69565DF10359}" type="slidenum">
              <a:rPr lang="en-US" smtClean="0"/>
              <a:t>29</a:t>
            </a:fld>
            <a:endParaRPr lang="en-US"/>
          </a:p>
        </p:txBody>
      </p:sp>
    </p:spTree>
    <p:extLst>
      <p:ext uri="{BB962C8B-B14F-4D97-AF65-F5344CB8AC3E}">
        <p14:creationId xmlns:p14="http://schemas.microsoft.com/office/powerpoint/2010/main" val="4038871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t>
            </a:r>
            <a:r>
              <a:rPr lang="en-US" baseline="0" dirty="0"/>
              <a:t> the slides.  On the last bullet, add that this profile is in Trail Implementation by IHE as it relies on </a:t>
            </a:r>
            <a:r>
              <a:rPr lang="en-US" sz="1200" kern="1200" dirty="0">
                <a:solidFill>
                  <a:schemeClr val="tx1"/>
                </a:solidFill>
                <a:effectLst/>
                <a:latin typeface="+mn-lt"/>
                <a:ea typeface="+mn-ea"/>
                <a:cs typeface="+mn-cs"/>
              </a:rPr>
              <a:t>HL7</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FHIR</a:t>
            </a:r>
            <a:r>
              <a:rPr lang="en-US" sz="1200" kern="1200" baseline="300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STU 3 Resources which maturity is at FMM Levels 2</a:t>
            </a:r>
            <a:r>
              <a:rPr lang="en-US" sz="1200" kern="1200" baseline="0" dirty="0">
                <a:solidFill>
                  <a:schemeClr val="tx1"/>
                </a:solidFill>
                <a:effectLst/>
                <a:latin typeface="+mn-lt"/>
                <a:ea typeface="+mn-ea"/>
                <a:cs typeface="+mn-cs"/>
              </a:rPr>
              <a:t> through </a:t>
            </a:r>
            <a:r>
              <a:rPr lang="en-US" sz="1200" kern="1200" dirty="0">
                <a:solidFill>
                  <a:schemeClr val="tx1"/>
                </a:solidFill>
                <a:effectLst/>
                <a:latin typeface="+mn-lt"/>
                <a:ea typeface="+mn-ea"/>
                <a:cs typeface="+mn-cs"/>
              </a:rPr>
              <a:t>5, which have</a:t>
            </a:r>
            <a:r>
              <a:rPr lang="en-US" sz="1200" kern="1200" baseline="0" dirty="0">
                <a:solidFill>
                  <a:schemeClr val="tx1"/>
                </a:solidFill>
                <a:effectLst/>
                <a:latin typeface="+mn-lt"/>
                <a:ea typeface="+mn-ea"/>
                <a:cs typeface="+mn-cs"/>
              </a:rPr>
              <a:t> not </a:t>
            </a:r>
            <a:r>
              <a:rPr lang="en-US" sz="1200" kern="1200" dirty="0">
                <a:solidFill>
                  <a:schemeClr val="tx1"/>
                </a:solidFill>
                <a:effectLst/>
                <a:latin typeface="+mn-lt"/>
                <a:ea typeface="+mn-ea"/>
                <a:cs typeface="+mn-cs"/>
              </a:rPr>
              <a:t>yet reached the standards level</a:t>
            </a:r>
            <a:r>
              <a:rPr lang="en-US" sz="1200" kern="1200" baseline="0" dirty="0">
                <a:solidFill>
                  <a:schemeClr val="tx1"/>
                </a:solidFill>
                <a:effectLst/>
                <a:latin typeface="+mn-lt"/>
                <a:ea typeface="+mn-ea"/>
                <a:cs typeface="+mn-cs"/>
              </a:rPr>
              <a:t> set at 6.</a:t>
            </a:r>
            <a:endParaRPr lang="en-US" dirty="0"/>
          </a:p>
        </p:txBody>
      </p:sp>
      <p:sp>
        <p:nvSpPr>
          <p:cNvPr id="4" name="Slide Number Placeholder 3"/>
          <p:cNvSpPr>
            <a:spLocks noGrp="1"/>
          </p:cNvSpPr>
          <p:nvPr>
            <p:ph type="sldNum" sz="quarter" idx="10"/>
          </p:nvPr>
        </p:nvSpPr>
        <p:spPr/>
        <p:txBody>
          <a:bodyPr/>
          <a:lstStyle/>
          <a:p>
            <a:fld id="{A3DD24EE-1770-4893-8834-803C51D91DEB}" type="slidenum">
              <a:rPr lang="it-IT" smtClean="0"/>
              <a:t>30</a:t>
            </a:fld>
            <a:endParaRPr lang="it-IT"/>
          </a:p>
        </p:txBody>
      </p:sp>
    </p:spTree>
    <p:extLst>
      <p:ext uri="{BB962C8B-B14F-4D97-AF65-F5344CB8AC3E}">
        <p14:creationId xmlns:p14="http://schemas.microsoft.com/office/powerpoint/2010/main" val="24712032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design of </a:t>
            </a:r>
            <a:r>
              <a:rPr lang="en-US" dirty="0" err="1"/>
              <a:t>QEDm</a:t>
            </a:r>
            <a:r>
              <a:rPr lang="en-US" dirty="0"/>
              <a:t> is quite</a:t>
            </a:r>
            <a:r>
              <a:rPr lang="en-US" baseline="0" dirty="0"/>
              <a:t> simple with two Actors (same as in QED which is HL7V3 based)  Read the rest.</a:t>
            </a:r>
            <a:endParaRPr lang="en-US" dirty="0"/>
          </a:p>
        </p:txBody>
      </p:sp>
      <p:sp>
        <p:nvSpPr>
          <p:cNvPr id="4" name="Slide Number Placeholder 3"/>
          <p:cNvSpPr>
            <a:spLocks noGrp="1"/>
          </p:cNvSpPr>
          <p:nvPr>
            <p:ph type="sldNum" sz="quarter" idx="10"/>
          </p:nvPr>
        </p:nvSpPr>
        <p:spPr/>
        <p:txBody>
          <a:bodyPr/>
          <a:lstStyle/>
          <a:p>
            <a:fld id="{A3DD24EE-1770-4893-8834-803C51D91DEB}" type="slidenum">
              <a:rPr lang="it-IT" smtClean="0"/>
              <a:t>31</a:t>
            </a:fld>
            <a:endParaRPr lang="it-IT"/>
          </a:p>
        </p:txBody>
      </p:sp>
    </p:spTree>
    <p:extLst>
      <p:ext uri="{BB962C8B-B14F-4D97-AF65-F5344CB8AC3E}">
        <p14:creationId xmlns:p14="http://schemas.microsoft.com/office/powerpoint/2010/main" val="39207102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animated slide one shows the operation of </a:t>
            </a:r>
            <a:r>
              <a:rPr lang="en-US" dirty="0" err="1"/>
              <a:t>QEDm</a:t>
            </a:r>
            <a:r>
              <a:rPr lang="en-US" dirty="0"/>
              <a:t> in</a:t>
            </a:r>
            <a:r>
              <a:rPr lang="en-US" baseline="0" dirty="0"/>
              <a:t> the context of the </a:t>
            </a:r>
            <a:r>
              <a:rPr lang="en-US" baseline="0" dirty="0" err="1"/>
              <a:t>mXDE</a:t>
            </a:r>
            <a:r>
              <a:rPr lang="en-US" baseline="0" dirty="0"/>
              <a:t> Profile</a:t>
            </a:r>
            <a:r>
              <a:rPr lang="en-US" dirty="0"/>
              <a:t>.  </a:t>
            </a:r>
          </a:p>
          <a:p>
            <a:pPr marL="171450" indent="-171450">
              <a:buFontTx/>
              <a:buChar char="-"/>
            </a:pPr>
            <a:r>
              <a:rPr lang="en-US" dirty="0"/>
              <a:t>On the </a:t>
            </a:r>
            <a:r>
              <a:rPr lang="en-US" i="1" dirty="0"/>
              <a:t>initial</a:t>
            </a:r>
            <a:r>
              <a:rPr lang="en-US" i="1" baseline="0" dirty="0"/>
              <a:t> display</a:t>
            </a:r>
            <a:r>
              <a:rPr lang="en-US" baseline="0" dirty="0"/>
              <a:t>, one focusses on </a:t>
            </a:r>
            <a:r>
              <a:rPr lang="en-US" baseline="0" dirty="0" err="1"/>
              <a:t>QEDm</a:t>
            </a:r>
            <a:r>
              <a:rPr lang="en-US" baseline="0" dirty="0"/>
              <a:t> with its two Actors shown with the list of “content” Options available.  </a:t>
            </a:r>
          </a:p>
          <a:p>
            <a:pPr marL="171450" indent="-171450">
              <a:buFontTx/>
              <a:buChar char="-"/>
            </a:pPr>
            <a:r>
              <a:rPr lang="en-US" baseline="0" dirty="0"/>
              <a:t>On the </a:t>
            </a:r>
            <a:r>
              <a:rPr lang="en-US" i="1" baseline="0" dirty="0"/>
              <a:t>second click</a:t>
            </a:r>
            <a:r>
              <a:rPr lang="en-US" baseline="0" dirty="0"/>
              <a:t>, an example of a </a:t>
            </a:r>
            <a:r>
              <a:rPr lang="en-US" b="1" baseline="0" dirty="0" err="1"/>
              <a:t>QEDm</a:t>
            </a:r>
            <a:r>
              <a:rPr lang="en-US" b="1" baseline="0" dirty="0"/>
              <a:t> Mobile Query Existing Data </a:t>
            </a:r>
            <a:r>
              <a:rPr lang="en-US" baseline="0" dirty="0"/>
              <a:t>transaction, queries specifically for Observations, Allergies, Conditions, Medications and Immunizations.  </a:t>
            </a:r>
          </a:p>
          <a:p>
            <a:pPr marL="171450" indent="-171450">
              <a:buFontTx/>
              <a:buChar char="-"/>
            </a:pPr>
            <a:r>
              <a:rPr lang="en-US" baseline="0" dirty="0"/>
              <a:t>Those clinical  data elements are extracted from a source CDA Document, shown as data elements (orange dots) returned to the </a:t>
            </a:r>
            <a:r>
              <a:rPr lang="en-US" baseline="0" dirty="0" err="1"/>
              <a:t>QEDm</a:t>
            </a:r>
            <a:r>
              <a:rPr lang="en-US" baseline="0" dirty="0"/>
              <a:t> Clinical Data Consumer (</a:t>
            </a:r>
            <a:r>
              <a:rPr lang="en-US" i="1" baseline="0" dirty="0"/>
              <a:t>third click</a:t>
            </a:r>
            <a:r>
              <a:rPr lang="en-US" baseline="0" dirty="0"/>
              <a:t>) along with the Provenance Resource (green dot).  </a:t>
            </a:r>
          </a:p>
          <a:p>
            <a:pPr marL="171450" indent="-171450">
              <a:buFontTx/>
              <a:buChar char="-"/>
            </a:pPr>
            <a:r>
              <a:rPr lang="en-US" baseline="0" dirty="0"/>
              <a:t>On the </a:t>
            </a:r>
            <a:r>
              <a:rPr lang="en-US" i="1" baseline="0" dirty="0"/>
              <a:t>fourth click</a:t>
            </a:r>
            <a:r>
              <a:rPr lang="en-US" baseline="0" dirty="0"/>
              <a:t>, the application supporting the Clinical Data Consumer, leverages the reference from the Provenance Resource ( as defined by the </a:t>
            </a:r>
            <a:r>
              <a:rPr lang="en-US" baseline="0" dirty="0" err="1"/>
              <a:t>mXDE</a:t>
            </a:r>
            <a:r>
              <a:rPr lang="en-US" baseline="0" dirty="0"/>
              <a:t> Data Element Provenance Actor) to retrieve the original source document from which the returned data elements where extracted.</a:t>
            </a:r>
          </a:p>
          <a:p>
            <a:pPr marL="0" indent="0">
              <a:buFontTx/>
              <a:buNone/>
            </a:pPr>
            <a:endParaRPr lang="en-US" baseline="0" dirty="0"/>
          </a:p>
          <a:p>
            <a:pPr marL="0" indent="0">
              <a:buFontTx/>
              <a:buNone/>
            </a:pPr>
            <a:r>
              <a:rPr lang="en-US" baseline="0" dirty="0"/>
              <a:t>In summary, with </a:t>
            </a:r>
            <a:r>
              <a:rPr lang="en-US" baseline="0" dirty="0" err="1"/>
              <a:t>QEDm</a:t>
            </a:r>
            <a:r>
              <a:rPr lang="en-US" baseline="0" dirty="0"/>
              <a:t> and its integration with XDS and the FHIR based document sharing MHD as specified by the new </a:t>
            </a:r>
            <a:r>
              <a:rPr lang="en-US" baseline="0" dirty="0" err="1"/>
              <a:t>mXDE</a:t>
            </a:r>
            <a:r>
              <a:rPr lang="en-US" baseline="0" dirty="0"/>
              <a:t> Profile, IHE has combined the respective strengths of  the document based health information sharing and the resource API based health information access.</a:t>
            </a:r>
            <a:endParaRPr lang="en-US" dirty="0"/>
          </a:p>
        </p:txBody>
      </p:sp>
      <p:sp>
        <p:nvSpPr>
          <p:cNvPr id="4" name="Slide Number Placeholder 3"/>
          <p:cNvSpPr>
            <a:spLocks noGrp="1"/>
          </p:cNvSpPr>
          <p:nvPr>
            <p:ph type="sldNum" sz="quarter" idx="10"/>
          </p:nvPr>
        </p:nvSpPr>
        <p:spPr/>
        <p:txBody>
          <a:bodyPr/>
          <a:lstStyle/>
          <a:p>
            <a:fld id="{A3DD24EE-1770-4893-8834-803C51D91DEB}" type="slidenum">
              <a:rPr lang="it-IT" smtClean="0"/>
              <a:t>32</a:t>
            </a:fld>
            <a:endParaRPr lang="it-IT"/>
          </a:p>
        </p:txBody>
      </p:sp>
    </p:spTree>
    <p:extLst>
      <p:ext uri="{BB962C8B-B14F-4D97-AF65-F5344CB8AC3E}">
        <p14:creationId xmlns:p14="http://schemas.microsoft.com/office/powerpoint/2010/main" val="908943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2" name="Shape 10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smtClean="0">
                <a:solidFill>
                  <a:schemeClr val="dk1"/>
                </a:solidFill>
                <a:latin typeface="Calibri"/>
                <a:ea typeface="Calibri"/>
                <a:cs typeface="Calibri"/>
                <a:sym typeface="Calibri"/>
              </a:rPr>
              <a:t>This profile provides structures and transactions for </a:t>
            </a:r>
            <a:r>
              <a:rPr lang="en-US" sz="1200" b="1" i="0" u="none" strike="noStrike" cap="none" dirty="0" smtClean="0">
                <a:solidFill>
                  <a:schemeClr val="dk1"/>
                </a:solidFill>
                <a:latin typeface="Calibri"/>
                <a:ea typeface="Calibri"/>
                <a:cs typeface="Calibri"/>
                <a:sym typeface="Calibri"/>
              </a:rPr>
              <a:t>closing</a:t>
            </a:r>
            <a:r>
              <a:rPr lang="en-US" sz="1200" b="1" i="0" u="none" strike="noStrike" cap="none" baseline="0" dirty="0" smtClean="0">
                <a:solidFill>
                  <a:schemeClr val="dk1"/>
                </a:solidFill>
                <a:latin typeface="Calibri"/>
                <a:ea typeface="Calibri"/>
                <a:cs typeface="Calibri"/>
                <a:sym typeface="Calibri"/>
              </a:rPr>
              <a:t> the loop of information sharing between a Referral Initiator and a Referral Recipient</a:t>
            </a:r>
            <a:r>
              <a:rPr lang="en-US" sz="1200" b="0" i="0" u="none" strike="noStrike" cap="none" baseline="0" dirty="0" smtClean="0">
                <a:solidFill>
                  <a:schemeClr val="dk1"/>
                </a:solidFill>
                <a:latin typeface="Calibri"/>
                <a:ea typeface="Calibri"/>
                <a:cs typeface="Calibri"/>
                <a:sym typeface="Calibri"/>
              </a:rPr>
              <a:t>, using </a:t>
            </a:r>
            <a:r>
              <a:rPr lang="en-US" sz="1200" b="1" i="0" u="none" strike="noStrike" cap="none" baseline="0" dirty="0" smtClean="0">
                <a:solidFill>
                  <a:schemeClr val="dk1"/>
                </a:solidFill>
                <a:latin typeface="Calibri"/>
                <a:ea typeface="Calibri"/>
                <a:cs typeface="Calibri"/>
                <a:sym typeface="Calibri"/>
              </a:rPr>
              <a:t>point-to-point transactions</a:t>
            </a:r>
            <a:r>
              <a:rPr lang="en-US" sz="1200" b="0" i="0" u="none" strike="noStrike" cap="none" baseline="0" dirty="0" smtClean="0">
                <a:solidFill>
                  <a:schemeClr val="dk1"/>
                </a:solidFill>
                <a:latin typeface="Calibri"/>
                <a:ea typeface="Calibri"/>
                <a:cs typeface="Calibri"/>
                <a:sym typeface="Calibri"/>
              </a:rPr>
              <a:t>. The main use case is in the </a:t>
            </a:r>
            <a:r>
              <a:rPr lang="en-US" sz="1200" b="1" i="0" u="none" strike="noStrike" cap="none" baseline="0" dirty="0" smtClean="0">
                <a:solidFill>
                  <a:schemeClr val="dk1"/>
                </a:solidFill>
                <a:latin typeface="Calibri"/>
                <a:ea typeface="Calibri"/>
                <a:cs typeface="Calibri"/>
                <a:sym typeface="Calibri"/>
              </a:rPr>
              <a:t>ambulatory setting, with referrals from a PCP to a specialist</a:t>
            </a:r>
            <a:r>
              <a:rPr lang="en-US" sz="1200" b="0" i="0" u="none" strike="noStrike" cap="none" baseline="0" dirty="0" smtClean="0">
                <a:solidFill>
                  <a:schemeClr val="dk1"/>
                </a:solidFill>
                <a:latin typeface="Calibri"/>
                <a:ea typeface="Calibri"/>
                <a:cs typeface="Calibri"/>
                <a:sym typeface="Calibri"/>
              </a:rPr>
              <a:t>.</a:t>
            </a:r>
          </a:p>
          <a:p>
            <a:pPr marL="0" marR="0" lvl="0" indent="0" algn="l" rtl="0">
              <a:spcBef>
                <a:spcPts val="0"/>
              </a:spcBef>
              <a:buSzPct val="25000"/>
              <a:buNone/>
            </a:pPr>
            <a:r>
              <a:rPr lang="en-US" sz="1200" b="0" i="0" u="none" strike="noStrike" cap="none" dirty="0" smtClean="0">
                <a:solidFill>
                  <a:schemeClr val="dk1"/>
                </a:solidFill>
                <a:latin typeface="Calibri"/>
                <a:ea typeface="Calibri"/>
                <a:cs typeface="Calibri"/>
                <a:sym typeface="Calibri"/>
              </a:rPr>
              <a:t>The profile specifies</a:t>
            </a:r>
            <a:r>
              <a:rPr lang="en-US" sz="1200" b="0" i="0" u="none" strike="noStrike" cap="none" baseline="0" dirty="0" smtClean="0">
                <a:solidFill>
                  <a:schemeClr val="dk1"/>
                </a:solidFill>
                <a:latin typeface="Calibri"/>
                <a:ea typeface="Calibri"/>
                <a:cs typeface="Calibri"/>
                <a:sym typeface="Calibri"/>
              </a:rPr>
              <a:t> three layers for managing a closed loop referral. </a:t>
            </a:r>
          </a:p>
          <a:p>
            <a:pPr marL="171450" marR="0" lvl="0" indent="-171450" algn="l" rtl="0">
              <a:spcBef>
                <a:spcPts val="0"/>
              </a:spcBef>
              <a:buSzPct val="25000"/>
              <a:buFont typeface="Arial" panose="020B0604020202020204" pitchFamily="34" charset="0"/>
              <a:buChar char="•"/>
            </a:pPr>
            <a:r>
              <a:rPr lang="en-US" sz="1200" b="1" i="0" u="none" strike="noStrike" cap="none" baseline="0" dirty="0" smtClean="0">
                <a:solidFill>
                  <a:schemeClr val="dk1"/>
                </a:solidFill>
                <a:latin typeface="Calibri"/>
                <a:ea typeface="Calibri"/>
                <a:cs typeface="Calibri"/>
                <a:sym typeface="Calibri"/>
              </a:rPr>
              <a:t>The transport layer </a:t>
            </a:r>
            <a:r>
              <a:rPr lang="en-US" sz="1200" b="0" i="0" u="none" strike="noStrike" cap="none" baseline="0" dirty="0" smtClean="0">
                <a:solidFill>
                  <a:schemeClr val="dk1"/>
                </a:solidFill>
                <a:latin typeface="Calibri"/>
                <a:ea typeface="Calibri"/>
                <a:cs typeface="Calibri"/>
                <a:sym typeface="Calibri"/>
              </a:rPr>
              <a:t>is built upon the </a:t>
            </a:r>
            <a:r>
              <a:rPr lang="en-US" sz="1200" b="1" i="0" u="none" strike="noStrike" cap="none" baseline="0" dirty="0" smtClean="0">
                <a:solidFill>
                  <a:schemeClr val="dk1"/>
                </a:solidFill>
                <a:latin typeface="Calibri"/>
                <a:ea typeface="Calibri"/>
                <a:cs typeface="Calibri"/>
                <a:sym typeface="Calibri"/>
              </a:rPr>
              <a:t>ITI XDM profile, with the </a:t>
            </a:r>
            <a:r>
              <a:rPr lang="en-US" sz="1200" b="1" i="0" u="none" strike="noStrike" kern="1200" cap="none" dirty="0" smtClean="0">
                <a:solidFill>
                  <a:schemeClr val="dk1"/>
                </a:solidFill>
                <a:effectLst/>
                <a:latin typeface="Calibri"/>
                <a:ea typeface="Calibri"/>
                <a:cs typeface="Calibri"/>
                <a:sym typeface="Calibri"/>
              </a:rPr>
              <a:t>ZIP over Email and ZIP Over Email Response options</a:t>
            </a:r>
            <a:r>
              <a:rPr lang="en-US" sz="1200" b="0" i="0" u="none" strike="noStrike" kern="1200" cap="none" dirty="0" smtClean="0">
                <a:solidFill>
                  <a:schemeClr val="dk1"/>
                </a:solidFill>
                <a:effectLst/>
                <a:latin typeface="Calibri"/>
                <a:ea typeface="Calibri"/>
                <a:cs typeface="Calibri"/>
                <a:sym typeface="Calibri"/>
              </a:rPr>
              <a:t>. In addition to the XDM transport, </a:t>
            </a:r>
            <a:r>
              <a:rPr lang="en-US" sz="1200" b="1" i="0" u="none" strike="noStrike" kern="1200" cap="none" dirty="0" smtClean="0">
                <a:solidFill>
                  <a:schemeClr val="dk1"/>
                </a:solidFill>
                <a:effectLst/>
                <a:latin typeface="Calibri"/>
                <a:ea typeface="Calibri"/>
                <a:cs typeface="Calibri"/>
                <a:sym typeface="Calibri"/>
              </a:rPr>
              <a:t>XDR and MHD are also available as two</a:t>
            </a:r>
            <a:r>
              <a:rPr lang="en-US" sz="1200" b="1" i="0" u="none" strike="noStrike" kern="1200" cap="none" baseline="0" dirty="0" smtClean="0">
                <a:solidFill>
                  <a:schemeClr val="dk1"/>
                </a:solidFill>
                <a:effectLst/>
                <a:latin typeface="Calibri"/>
                <a:ea typeface="Calibri"/>
                <a:cs typeface="Calibri"/>
                <a:sym typeface="Calibri"/>
              </a:rPr>
              <a:t> additional </a:t>
            </a:r>
            <a:r>
              <a:rPr lang="en-US" sz="1200" b="1" i="0" u="none" strike="noStrike" kern="1200" cap="none" dirty="0" smtClean="0">
                <a:solidFill>
                  <a:schemeClr val="dk1"/>
                </a:solidFill>
                <a:effectLst/>
                <a:latin typeface="Calibri"/>
                <a:ea typeface="Calibri"/>
                <a:cs typeface="Calibri"/>
                <a:sym typeface="Calibri"/>
              </a:rPr>
              <a:t>options</a:t>
            </a:r>
            <a:r>
              <a:rPr lang="en-US" sz="1200" b="0" i="0" u="none" strike="noStrike" kern="1200" cap="none" dirty="0" smtClean="0">
                <a:solidFill>
                  <a:schemeClr val="dk1"/>
                </a:solidFill>
                <a:effectLst/>
                <a:latin typeface="Calibri"/>
                <a:ea typeface="Calibri"/>
                <a:cs typeface="Calibri"/>
                <a:sym typeface="Calibri"/>
              </a:rPr>
              <a:t>. T</a:t>
            </a:r>
            <a:r>
              <a:rPr lang="en-US" sz="1200" b="0" i="0" u="none" strike="noStrike" kern="1200" cap="none" baseline="0" dirty="0" smtClean="0">
                <a:solidFill>
                  <a:schemeClr val="dk1"/>
                </a:solidFill>
                <a:effectLst/>
                <a:latin typeface="Calibri"/>
                <a:ea typeface="Calibri"/>
                <a:cs typeface="Calibri"/>
                <a:sym typeface="Calibri"/>
              </a:rPr>
              <a:t>he XD Metadata constructs help future-proofing the profile in several ways:</a:t>
            </a:r>
          </a:p>
          <a:p>
            <a:pPr marL="628650" marR="0" lvl="1" indent="-171450" algn="l" rtl="0">
              <a:spcBef>
                <a:spcPts val="0"/>
              </a:spcBef>
              <a:buSzPct val="25000"/>
              <a:buFont typeface="Arial" panose="020B0604020202020204" pitchFamily="34" charset="0"/>
              <a:buChar char="•"/>
            </a:pPr>
            <a:r>
              <a:rPr lang="en-US" sz="1200" b="0" i="0" u="none" strike="noStrike" kern="1200" cap="none" dirty="0" smtClean="0">
                <a:solidFill>
                  <a:schemeClr val="dk1"/>
                </a:solidFill>
                <a:effectLst/>
                <a:latin typeface="Calibri"/>
                <a:ea typeface="Calibri"/>
                <a:cs typeface="Calibri"/>
                <a:sym typeface="Calibri"/>
              </a:rPr>
              <a:t>Additional Document</a:t>
            </a:r>
            <a:r>
              <a:rPr lang="en-US" sz="1200" b="0" i="0" u="none" strike="noStrike" kern="1200" cap="none" baseline="0" dirty="0" smtClean="0">
                <a:solidFill>
                  <a:schemeClr val="dk1"/>
                </a:solidFill>
                <a:effectLst/>
                <a:latin typeface="Calibri"/>
                <a:ea typeface="Calibri"/>
                <a:cs typeface="Calibri"/>
                <a:sym typeface="Calibri"/>
              </a:rPr>
              <a:t> Entries can be added to the existing Submission Set packages (e.g., images, PDF files of EKGs)</a:t>
            </a:r>
          </a:p>
          <a:p>
            <a:pPr marL="628650" marR="0" lvl="1" indent="-171450" algn="l" rtl="0">
              <a:spcBef>
                <a:spcPts val="0"/>
              </a:spcBef>
              <a:buSzPct val="25000"/>
              <a:buFont typeface="Arial" panose="020B0604020202020204" pitchFamily="34" charset="0"/>
              <a:buChar char="•"/>
            </a:pPr>
            <a:r>
              <a:rPr lang="en-US" sz="1200" b="0" i="0" u="none" strike="noStrike" kern="1200" cap="none" baseline="0" dirty="0" smtClean="0">
                <a:solidFill>
                  <a:schemeClr val="dk1"/>
                </a:solidFill>
                <a:effectLst/>
                <a:latin typeface="Calibri"/>
                <a:ea typeface="Calibri"/>
                <a:cs typeface="Calibri"/>
                <a:sym typeface="Calibri"/>
              </a:rPr>
              <a:t>Additional communication options can be added, both additional “push” messages via XDM, XDR or MHD, or queries via XCA or XDS</a:t>
            </a:r>
          </a:p>
          <a:p>
            <a:pPr marL="628650" marR="0" lvl="1" indent="-171450" algn="l" rtl="0">
              <a:spcBef>
                <a:spcPts val="0"/>
              </a:spcBef>
              <a:buSzPct val="25000"/>
              <a:buFont typeface="Arial" panose="020B0604020202020204" pitchFamily="34" charset="0"/>
              <a:buChar char="•"/>
            </a:pPr>
            <a:r>
              <a:rPr lang="en-US" sz="1200" b="1" i="0" u="none" strike="noStrike" kern="1200" cap="none" baseline="0" dirty="0" smtClean="0">
                <a:solidFill>
                  <a:schemeClr val="dk1"/>
                </a:solidFill>
                <a:effectLst/>
                <a:latin typeface="Calibri"/>
                <a:ea typeface="Calibri"/>
                <a:cs typeface="Calibri"/>
                <a:sym typeface="Calibri"/>
              </a:rPr>
              <a:t>Alignment with future standards, in particular FHIR, where the metadata is natively represented, and workflow management is under development</a:t>
            </a:r>
            <a:r>
              <a:rPr lang="en-US" sz="1200" b="0" i="0" u="none" strike="noStrike" kern="1200" cap="none" baseline="0" dirty="0" smtClean="0">
                <a:solidFill>
                  <a:schemeClr val="dk1"/>
                </a:solidFill>
                <a:effectLst/>
                <a:latin typeface="Calibri"/>
                <a:ea typeface="Calibri"/>
                <a:cs typeface="Calibri"/>
                <a:sym typeface="Calibri"/>
              </a:rPr>
              <a:t>.</a:t>
            </a:r>
          </a:p>
          <a:p>
            <a:pPr marL="171450" marR="0" lvl="0" indent="-171450" algn="l" rtl="0">
              <a:spcBef>
                <a:spcPts val="0"/>
              </a:spcBef>
              <a:buSzPct val="25000"/>
              <a:buFont typeface="Arial" panose="020B0604020202020204" pitchFamily="34" charset="0"/>
              <a:buChar char="•"/>
            </a:pPr>
            <a:r>
              <a:rPr lang="en-US" sz="1200" b="1" i="0" u="none" strike="noStrike" kern="1200" cap="none" dirty="0" smtClean="0">
                <a:solidFill>
                  <a:schemeClr val="dk1"/>
                </a:solidFill>
                <a:effectLst/>
                <a:latin typeface="Calibri"/>
                <a:ea typeface="Calibri"/>
                <a:cs typeface="Calibri"/>
                <a:sym typeface="Calibri"/>
              </a:rPr>
              <a:t>The Workflow layer</a:t>
            </a:r>
            <a:r>
              <a:rPr lang="en-US" sz="1200" b="0" i="0" u="none" strike="noStrike" kern="1200" cap="none" dirty="0" smtClean="0">
                <a:solidFill>
                  <a:schemeClr val="dk1"/>
                </a:solidFill>
                <a:effectLst/>
                <a:latin typeface="Calibri"/>
                <a:ea typeface="Calibri"/>
                <a:cs typeface="Calibri"/>
                <a:sym typeface="Calibri"/>
              </a:rPr>
              <a:t>, which</a:t>
            </a:r>
            <a:r>
              <a:rPr lang="en-US" sz="1200" b="0" i="0" u="none" strike="noStrike" kern="1200" cap="none" baseline="0" dirty="0" smtClean="0">
                <a:solidFill>
                  <a:schemeClr val="dk1"/>
                </a:solidFill>
                <a:effectLst/>
                <a:latin typeface="Calibri"/>
                <a:ea typeface="Calibri"/>
                <a:cs typeface="Calibri"/>
                <a:sym typeface="Calibri"/>
              </a:rPr>
              <a:t> is necessary to convey the </a:t>
            </a:r>
            <a:r>
              <a:rPr lang="en-US" sz="1200" b="1" i="0" u="none" strike="noStrike" kern="1200" cap="none" baseline="0" dirty="0" smtClean="0">
                <a:solidFill>
                  <a:schemeClr val="dk1"/>
                </a:solidFill>
                <a:effectLst/>
                <a:latin typeface="Calibri"/>
                <a:ea typeface="Calibri"/>
                <a:cs typeface="Calibri"/>
                <a:sym typeface="Calibri"/>
              </a:rPr>
              <a:t>referral-specific information</a:t>
            </a:r>
            <a:r>
              <a:rPr lang="en-US" sz="1200" b="0" i="0" u="none" strike="noStrike" kern="1200" cap="none" baseline="0" dirty="0" smtClean="0">
                <a:solidFill>
                  <a:schemeClr val="dk1"/>
                </a:solidFill>
                <a:effectLst/>
                <a:latin typeface="Calibri"/>
                <a:ea typeface="Calibri"/>
                <a:cs typeface="Calibri"/>
                <a:sym typeface="Calibri"/>
              </a:rPr>
              <a:t>, uses </a:t>
            </a:r>
            <a:r>
              <a:rPr lang="en-US" sz="1200" b="1" i="0" u="none" strike="noStrike" kern="1200" cap="none" baseline="0" dirty="0" smtClean="0">
                <a:solidFill>
                  <a:schemeClr val="dk1"/>
                </a:solidFill>
                <a:effectLst/>
                <a:latin typeface="Calibri"/>
                <a:ea typeface="Calibri"/>
                <a:cs typeface="Calibri"/>
                <a:sym typeface="Calibri"/>
              </a:rPr>
              <a:t>HL7 Version 2.5.1 messages </a:t>
            </a:r>
            <a:r>
              <a:rPr lang="en-US" sz="1200" b="0" i="0" u="none" strike="noStrike" kern="1200" cap="none" baseline="0" dirty="0" smtClean="0">
                <a:solidFill>
                  <a:schemeClr val="dk1"/>
                </a:solidFill>
                <a:effectLst/>
                <a:latin typeface="Calibri"/>
                <a:ea typeface="Calibri"/>
                <a:cs typeface="Calibri"/>
                <a:sym typeface="Calibri"/>
              </a:rPr>
              <a:t>(with some </a:t>
            </a:r>
            <a:r>
              <a:rPr lang="en-US" sz="1200" b="1" i="0" u="none" strike="noStrike" kern="1200" cap="none" baseline="0" dirty="0" smtClean="0">
                <a:solidFill>
                  <a:schemeClr val="dk1"/>
                </a:solidFill>
                <a:effectLst/>
                <a:latin typeface="Calibri"/>
                <a:ea typeface="Calibri"/>
                <a:cs typeface="Calibri"/>
                <a:sym typeface="Calibri"/>
              </a:rPr>
              <a:t>pre-adoption from HL7 Version 2.9 elements</a:t>
            </a:r>
            <a:r>
              <a:rPr lang="en-US" sz="1200" b="0" i="0" u="none" strike="noStrike" kern="1200" cap="none" baseline="0" dirty="0" smtClean="0">
                <a:solidFill>
                  <a:schemeClr val="dk1"/>
                </a:solidFill>
                <a:effectLst/>
                <a:latin typeface="Calibri"/>
                <a:ea typeface="Calibri"/>
                <a:cs typeface="Calibri"/>
                <a:sym typeface="Calibri"/>
              </a:rPr>
              <a:t>). This also provides for future expansion without drastic changes to the profile (e.g. providing insurance-specific information within existing segments in the HL7 message). Another possible slight variation of the profile could also employ the HL7 messages as the transport/metadata layer, enabling its use within the enterprise, similar to the Radiology Scheduled Workflow or Lab Scheduled Workflow profiles.</a:t>
            </a:r>
          </a:p>
          <a:p>
            <a:pPr marL="171450" marR="0" lvl="0" indent="-171450" algn="l" rtl="0">
              <a:spcBef>
                <a:spcPts val="0"/>
              </a:spcBef>
              <a:buSzPct val="25000"/>
              <a:buFont typeface="Arial" panose="020B0604020202020204" pitchFamily="34" charset="0"/>
              <a:buChar char="•"/>
            </a:pPr>
            <a:r>
              <a:rPr lang="en-US" sz="1200" b="1" i="0" u="none" strike="noStrike" kern="1200" cap="none" baseline="0" dirty="0" smtClean="0">
                <a:solidFill>
                  <a:schemeClr val="dk1"/>
                </a:solidFill>
                <a:effectLst/>
                <a:latin typeface="Calibri"/>
                <a:ea typeface="Calibri"/>
                <a:cs typeface="Calibri"/>
                <a:sym typeface="Calibri"/>
              </a:rPr>
              <a:t>The Clinical Information layer uses HL7 CDA documents</a:t>
            </a:r>
            <a:r>
              <a:rPr lang="en-US" sz="1200" b="0" i="0" u="none" strike="noStrike" kern="1200" cap="none" baseline="0" dirty="0" smtClean="0">
                <a:solidFill>
                  <a:schemeClr val="dk1"/>
                </a:solidFill>
                <a:effectLst/>
                <a:latin typeface="Calibri"/>
                <a:ea typeface="Calibri"/>
                <a:cs typeface="Calibri"/>
                <a:sym typeface="Calibri"/>
              </a:rPr>
              <a:t> to convey the clinically relevant information from </a:t>
            </a:r>
            <a:r>
              <a:rPr lang="en-US" sz="1200" b="1" i="0" u="none" strike="noStrike" kern="1200" cap="none" baseline="0" dirty="0" smtClean="0">
                <a:solidFill>
                  <a:schemeClr val="dk1"/>
                </a:solidFill>
                <a:effectLst/>
                <a:latin typeface="Calibri"/>
                <a:ea typeface="Calibri"/>
                <a:cs typeface="Calibri"/>
                <a:sym typeface="Calibri"/>
              </a:rPr>
              <a:t>Referral Initiator </a:t>
            </a:r>
            <a:r>
              <a:rPr lang="en-US" sz="1200" b="0" i="0" u="none" strike="noStrike" kern="1200" cap="none" baseline="0" dirty="0" smtClean="0">
                <a:solidFill>
                  <a:schemeClr val="dk1"/>
                </a:solidFill>
                <a:effectLst/>
                <a:latin typeface="Calibri"/>
                <a:ea typeface="Calibri"/>
                <a:cs typeface="Calibri"/>
                <a:sym typeface="Calibri"/>
              </a:rPr>
              <a:t>to </a:t>
            </a:r>
            <a:r>
              <a:rPr lang="en-US" sz="1200" b="1" i="0" u="none" strike="noStrike" kern="1200" cap="none" baseline="0" dirty="0" smtClean="0">
                <a:solidFill>
                  <a:schemeClr val="dk1"/>
                </a:solidFill>
                <a:effectLst/>
                <a:latin typeface="Calibri"/>
                <a:ea typeface="Calibri"/>
                <a:cs typeface="Calibri"/>
                <a:sym typeface="Calibri"/>
              </a:rPr>
              <a:t>Referral Recipient</a:t>
            </a:r>
            <a:r>
              <a:rPr lang="en-US" sz="1200" b="0" i="0" u="none" strike="noStrike" kern="1200" cap="none" baseline="0" dirty="0" smtClean="0">
                <a:solidFill>
                  <a:schemeClr val="dk1"/>
                </a:solidFill>
                <a:effectLst/>
                <a:latin typeface="Calibri"/>
                <a:ea typeface="Calibri"/>
                <a:cs typeface="Calibri"/>
                <a:sym typeface="Calibri"/>
              </a:rPr>
              <a:t>. The two options are</a:t>
            </a:r>
          </a:p>
          <a:p>
            <a:pPr marL="628650" marR="0" lvl="1" indent="-171450" algn="l" rtl="0">
              <a:spcBef>
                <a:spcPts val="0"/>
              </a:spcBef>
              <a:buSzPct val="25000"/>
              <a:buFont typeface="Arial" panose="020B0604020202020204" pitchFamily="34" charset="0"/>
              <a:buChar char="•"/>
            </a:pPr>
            <a:r>
              <a:rPr lang="en-US" sz="1200" b="1" i="0" u="none" strike="noStrike" kern="1200" cap="none" baseline="0" dirty="0" smtClean="0">
                <a:solidFill>
                  <a:schemeClr val="dk1"/>
                </a:solidFill>
                <a:effectLst/>
                <a:latin typeface="Calibri"/>
                <a:ea typeface="Calibri"/>
                <a:cs typeface="Calibri"/>
                <a:sym typeface="Calibri"/>
              </a:rPr>
              <a:t>Use IHE defined document templates (XDS-MS Referral Note for the referral request, and XPHR for the referral outcome</a:t>
            </a:r>
            <a:r>
              <a:rPr lang="en-US" sz="1200" b="0" i="0" u="none" strike="noStrike" kern="1200" cap="none" baseline="0" dirty="0" smtClean="0">
                <a:solidFill>
                  <a:schemeClr val="dk1"/>
                </a:solidFill>
                <a:effectLst/>
                <a:latin typeface="Calibri"/>
                <a:ea typeface="Calibri"/>
                <a:cs typeface="Calibri"/>
                <a:sym typeface="Calibri"/>
              </a:rPr>
              <a:t>)</a:t>
            </a:r>
          </a:p>
          <a:p>
            <a:pPr marL="628650" marR="0" lvl="1" indent="-171450" algn="l" rtl="0">
              <a:spcBef>
                <a:spcPts val="0"/>
              </a:spcBef>
              <a:buSzPct val="25000"/>
              <a:buFont typeface="Arial" panose="020B0604020202020204" pitchFamily="34" charset="0"/>
              <a:buChar char="•"/>
            </a:pPr>
            <a:r>
              <a:rPr lang="en-US" sz="1200" b="0" i="0" u="none" strike="noStrike" kern="1200" cap="none" baseline="0" dirty="0" smtClean="0">
                <a:solidFill>
                  <a:schemeClr val="dk1"/>
                </a:solidFill>
                <a:effectLst/>
                <a:latin typeface="Calibri"/>
                <a:ea typeface="Calibri"/>
                <a:cs typeface="Calibri"/>
                <a:sym typeface="Calibri"/>
              </a:rPr>
              <a:t>Use appropriate HL7 Consolidated CDA (C-CDA) version 2.1 document templates</a:t>
            </a:r>
          </a:p>
          <a:p>
            <a:pPr marL="0" marR="0" lvl="0" indent="0" algn="l" rtl="0">
              <a:spcBef>
                <a:spcPts val="0"/>
              </a:spcBef>
              <a:buSzPct val="25000"/>
              <a:buFont typeface="Arial" panose="020B0604020202020204" pitchFamily="34" charset="0"/>
              <a:buNone/>
            </a:pPr>
            <a:endParaRPr lang="en-US" sz="1200" b="0" i="0" u="none" strike="noStrike" kern="1200" cap="none" baseline="0" dirty="0" smtClean="0">
              <a:solidFill>
                <a:schemeClr val="dk1"/>
              </a:solidFill>
              <a:effectLst/>
              <a:latin typeface="Calibri"/>
              <a:ea typeface="Calibri"/>
              <a:cs typeface="Calibri"/>
              <a:sym typeface="Calibri"/>
            </a:endParaRPr>
          </a:p>
        </p:txBody>
      </p:sp>
      <p:sp>
        <p:nvSpPr>
          <p:cNvPr id="103" name="Shape 10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59358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2" name="Shape 10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smtClean="0">
                <a:solidFill>
                  <a:schemeClr val="dk1"/>
                </a:solidFill>
                <a:latin typeface="Calibri"/>
                <a:ea typeface="Calibri"/>
                <a:cs typeface="Calibri"/>
                <a:sym typeface="Calibri"/>
              </a:rPr>
              <a:t>The profile defines </a:t>
            </a:r>
            <a:r>
              <a:rPr lang="en-US" sz="1200" b="1" i="0" u="none" strike="noStrike" cap="none" dirty="0" smtClean="0">
                <a:solidFill>
                  <a:schemeClr val="dk1"/>
                </a:solidFill>
                <a:latin typeface="Calibri"/>
                <a:ea typeface="Calibri"/>
                <a:cs typeface="Calibri"/>
                <a:sym typeface="Calibri"/>
              </a:rPr>
              <a:t>7 transactions</a:t>
            </a:r>
            <a:r>
              <a:rPr lang="en-US" sz="1200" b="1" i="0" u="none" strike="noStrike" cap="none" baseline="0" dirty="0" smtClean="0">
                <a:solidFill>
                  <a:schemeClr val="dk1"/>
                </a:solidFill>
                <a:latin typeface="Calibri"/>
                <a:ea typeface="Calibri"/>
                <a:cs typeface="Calibri"/>
                <a:sym typeface="Calibri"/>
              </a:rPr>
              <a:t> </a:t>
            </a:r>
            <a:r>
              <a:rPr lang="en-US" sz="1200" b="0" i="0" u="none" strike="noStrike" cap="none" baseline="0" dirty="0" smtClean="0">
                <a:solidFill>
                  <a:schemeClr val="dk1"/>
                </a:solidFill>
                <a:latin typeface="Calibri"/>
                <a:ea typeface="Calibri"/>
                <a:cs typeface="Calibri"/>
                <a:sym typeface="Calibri"/>
              </a:rPr>
              <a:t>that allow the </a:t>
            </a:r>
            <a:r>
              <a:rPr lang="en-US" sz="1200" b="1" i="0" u="none" strike="noStrike" cap="none" baseline="0" dirty="0" smtClean="0">
                <a:solidFill>
                  <a:schemeClr val="dk1"/>
                </a:solidFill>
                <a:latin typeface="Calibri"/>
                <a:ea typeface="Calibri"/>
                <a:cs typeface="Calibri"/>
                <a:sym typeface="Calibri"/>
              </a:rPr>
              <a:t>two actors. Referral Initiator and Referral Recipient</a:t>
            </a:r>
            <a:r>
              <a:rPr lang="en-US" sz="1200" b="0" i="0" u="none" strike="noStrike" cap="none" baseline="0" dirty="0" smtClean="0">
                <a:solidFill>
                  <a:schemeClr val="dk1"/>
                </a:solidFill>
                <a:latin typeface="Calibri"/>
                <a:ea typeface="Calibri"/>
                <a:cs typeface="Calibri"/>
                <a:sym typeface="Calibri"/>
              </a:rPr>
              <a:t>, to coordinate the exchange of information during the referral process with varying degree of complexity. Five of the transactions represent possible workflow “paths” based on the clinical information shared between the Initiator and the Recipient, and the other two transaction are part of the Scheduling Option, which allows for a rudimentary sharing of appointment information as part of the referral process.</a:t>
            </a:r>
          </a:p>
          <a:p>
            <a:pPr marL="0" marR="0" lvl="0" indent="0" algn="l" rtl="0">
              <a:spcBef>
                <a:spcPts val="0"/>
              </a:spcBef>
              <a:buSzPct val="25000"/>
              <a:buNone/>
            </a:pPr>
            <a:endParaRPr lang="en-US"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SzPct val="25000"/>
              <a:buNone/>
            </a:pPr>
            <a:r>
              <a:rPr lang="en-US" sz="1200" b="1" i="0" u="none" strike="noStrike" cap="none" baseline="0" dirty="0" smtClean="0">
                <a:solidFill>
                  <a:schemeClr val="dk1"/>
                </a:solidFill>
                <a:latin typeface="Calibri"/>
                <a:ea typeface="Calibri"/>
                <a:cs typeface="Calibri"/>
                <a:sym typeface="Calibri"/>
              </a:rPr>
              <a:t>The “Happy Path”, which will probably account for most of the referrals, consists of the Referral Request and Referral Outcome transactions</a:t>
            </a:r>
            <a:r>
              <a:rPr lang="en-US" sz="1200" b="0" i="0" u="none" strike="noStrike" cap="none" baseline="0" dirty="0" smtClean="0">
                <a:solidFill>
                  <a:schemeClr val="dk1"/>
                </a:solidFill>
                <a:latin typeface="Calibri"/>
                <a:ea typeface="Calibri"/>
                <a:cs typeface="Calibri"/>
                <a:sym typeface="Calibri"/>
              </a:rPr>
              <a:t>. </a:t>
            </a:r>
          </a:p>
          <a:p>
            <a:pPr marL="0" marR="0" lvl="0" indent="0" algn="l" rtl="0">
              <a:spcBef>
                <a:spcPts val="0"/>
              </a:spcBef>
              <a:buSzPct val="25000"/>
              <a:buNone/>
            </a:pPr>
            <a:endParaRPr lang="en-US"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The Referral Request contains the clinical information provided by the Referral Initiator, including the reason for referral. It also includes the administrative information regarding the referral, such as a unique patient ID, unique referral ID, and any timing constraints or urgency of the referral. Part of the Referral Request transaction is the requirement for the Referral Recipient to either accept or decline the referral.</a:t>
            </a:r>
          </a:p>
          <a:p>
            <a:pPr marL="0" marR="0" lvl="0" indent="0" algn="l" rtl="0">
              <a:spcBef>
                <a:spcPts val="0"/>
              </a:spcBef>
              <a:buSzPct val="25000"/>
              <a:buNone/>
            </a:pPr>
            <a:endParaRPr lang="en-US"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The Referral Outcome contains the clinical information that is the result of the referral, and the indication that the referral is complete. If the referral spans multiple visits with a specialist, then the Interim Consultation Note transaction can provide multiple clinical information over time.</a:t>
            </a:r>
          </a:p>
          <a:p>
            <a:pPr marL="0" marR="0" lvl="0" indent="0" algn="l" rtl="0">
              <a:spcBef>
                <a:spcPts val="0"/>
              </a:spcBef>
              <a:buSzPct val="25000"/>
              <a:buNone/>
            </a:pPr>
            <a:endParaRPr lang="en-US"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The Referral Decline and the Referral Cancelation transactions allow the Referral Recipient and the Referral Initiator, respectively, to communicate exceptions in the workflow.</a:t>
            </a:r>
          </a:p>
          <a:p>
            <a:pPr marL="0" marR="0" lvl="0" indent="0" algn="l" rtl="0">
              <a:spcBef>
                <a:spcPts val="0"/>
              </a:spcBef>
              <a:buSzPct val="25000"/>
              <a:buNone/>
            </a:pPr>
            <a:endParaRPr lang="en-US"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The Appointment Notification and the No-Show Notification transactions comprise the Scheduling option of the profile. In settings where appointment schedule sharing is not done via other means, this option allows for the basic information about an appointment scheduled as part of the referral to be communicated back to the Referral Initiator, including modifications and cancelations.</a:t>
            </a:r>
          </a:p>
          <a:p>
            <a:pPr marL="0" marR="0" lvl="0" indent="0" algn="l" rtl="0">
              <a:spcBef>
                <a:spcPts val="0"/>
              </a:spcBef>
              <a:buSzPct val="25000"/>
              <a:buNone/>
            </a:pPr>
            <a:endParaRPr lang="en-US" sz="1200" b="0" i="0" u="none" strike="noStrike" cap="none" baseline="0" dirty="0" smtClean="0">
              <a:solidFill>
                <a:schemeClr val="dk1"/>
              </a:solidFill>
              <a:latin typeface="Calibri"/>
              <a:ea typeface="Calibri"/>
              <a:cs typeface="Calibri"/>
              <a:sym typeface="Calibri"/>
            </a:endParaRPr>
          </a:p>
        </p:txBody>
      </p:sp>
      <p:sp>
        <p:nvSpPr>
          <p:cNvPr id="103" name="Shape 10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10174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2" name="Shape 10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dirty="0" smtClean="0">
                <a:solidFill>
                  <a:schemeClr val="dk1"/>
                </a:solidFill>
                <a:latin typeface="Calibri"/>
                <a:ea typeface="Calibri"/>
                <a:cs typeface="Calibri"/>
                <a:sym typeface="Calibri"/>
              </a:rPr>
              <a:t>In addition</a:t>
            </a:r>
            <a:r>
              <a:rPr lang="en-US" sz="1200" b="1" i="0" u="none" strike="noStrike" cap="none" baseline="0" dirty="0" smtClean="0">
                <a:solidFill>
                  <a:schemeClr val="dk1"/>
                </a:solidFill>
                <a:latin typeface="Calibri"/>
                <a:ea typeface="Calibri"/>
                <a:cs typeface="Calibri"/>
                <a:sym typeface="Calibri"/>
              </a:rPr>
              <a:t> to the base profile, IHE USA has also produced a 360X US National Extension</a:t>
            </a:r>
            <a:r>
              <a:rPr lang="en-US" sz="1200" b="0" i="0" u="none" strike="noStrike" cap="none" baseline="0" dirty="0" smtClean="0">
                <a:solidFill>
                  <a:schemeClr val="dk1"/>
                </a:solidFill>
                <a:latin typeface="Calibri"/>
                <a:ea typeface="Calibri"/>
                <a:cs typeface="Calibri"/>
                <a:sym typeface="Calibri"/>
              </a:rPr>
              <a:t>.</a:t>
            </a:r>
          </a:p>
          <a:p>
            <a:pPr marL="0" marR="0" lvl="0" indent="0" algn="l" rtl="0">
              <a:spcBef>
                <a:spcPts val="0"/>
              </a:spcBef>
              <a:buSzPct val="25000"/>
              <a:buNone/>
            </a:pPr>
            <a:endParaRPr lang="en-US"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kern="1200" cap="none" baseline="0" dirty="0" smtClean="0">
                <a:solidFill>
                  <a:schemeClr val="dk1"/>
                </a:solidFill>
                <a:effectLst/>
                <a:latin typeface="Calibri"/>
                <a:ea typeface="Calibri"/>
                <a:cs typeface="Calibri"/>
                <a:sym typeface="Calibri"/>
              </a:rPr>
              <a:t>The </a:t>
            </a:r>
            <a:r>
              <a:rPr lang="en-US" sz="1200" b="1" i="0" u="none" strike="noStrike" kern="1200" cap="none" baseline="0" dirty="0" smtClean="0">
                <a:solidFill>
                  <a:schemeClr val="dk1"/>
                </a:solidFill>
                <a:effectLst/>
                <a:latin typeface="Calibri"/>
                <a:ea typeface="Calibri"/>
                <a:cs typeface="Calibri"/>
                <a:sym typeface="Calibri"/>
              </a:rPr>
              <a:t>original impetus for the profile came from the 360 Exchange Closed Loop Referral Project, supported by the ONC</a:t>
            </a:r>
            <a:r>
              <a:rPr lang="en-US" sz="1200" b="0" i="0" u="none" strike="noStrike" kern="1200" cap="none" baseline="0" dirty="0" smtClean="0">
                <a:solidFill>
                  <a:schemeClr val="dk1"/>
                </a:solidFill>
                <a:effectLst/>
                <a:latin typeface="Calibri"/>
                <a:ea typeface="Calibri"/>
                <a:cs typeface="Calibri"/>
                <a:sym typeface="Calibri"/>
              </a:rPr>
              <a:t>. The </a:t>
            </a:r>
            <a:r>
              <a:rPr lang="en-US" sz="1200" b="1" i="0" u="none" strike="noStrike" kern="1200" cap="none" baseline="0" dirty="0" smtClean="0">
                <a:solidFill>
                  <a:schemeClr val="dk1"/>
                </a:solidFill>
                <a:effectLst/>
                <a:latin typeface="Calibri"/>
                <a:ea typeface="Calibri"/>
                <a:cs typeface="Calibri"/>
                <a:sym typeface="Calibri"/>
              </a:rPr>
              <a:t>project goals are to keep the requirements for the information exchange within the existing requirements for Healthcare Information Technology as specified by MU2 and MU3.</a:t>
            </a:r>
          </a:p>
          <a:p>
            <a:pPr marL="0" marR="0" lvl="0" indent="0" algn="l" rtl="0">
              <a:spcBef>
                <a:spcPts val="0"/>
              </a:spcBef>
              <a:buSzPct val="25000"/>
              <a:buNone/>
            </a:pPr>
            <a:endParaRPr lang="en-US" sz="1200" b="0" i="0" u="none" strike="noStrike" kern="1200" cap="none" baseline="0" dirty="0" smtClean="0">
              <a:solidFill>
                <a:schemeClr val="dk1"/>
              </a:solidFill>
              <a:effectLst/>
              <a:latin typeface="Calibri"/>
              <a:ea typeface="Calibri"/>
              <a:cs typeface="Calibri"/>
              <a:sym typeface="Calibri"/>
            </a:endParaRPr>
          </a:p>
          <a:p>
            <a:pPr marL="0" marR="0" lvl="0" indent="0" algn="l" rtl="0">
              <a:spcBef>
                <a:spcPts val="0"/>
              </a:spcBef>
              <a:buSzPct val="25000"/>
              <a:buNone/>
            </a:pPr>
            <a:r>
              <a:rPr lang="en-US" sz="1200" b="1" i="0" u="none" strike="noStrike" kern="1200" cap="none" baseline="0" dirty="0" smtClean="0">
                <a:solidFill>
                  <a:schemeClr val="dk1"/>
                </a:solidFill>
                <a:effectLst/>
                <a:latin typeface="Calibri"/>
                <a:ea typeface="Calibri"/>
                <a:cs typeface="Calibri"/>
                <a:sym typeface="Calibri"/>
              </a:rPr>
              <a:t>The requirements for the National Extension are the use of Direct and XDM at the transport layer, and the use of C-CDA as the clinical information format.</a:t>
            </a:r>
          </a:p>
          <a:p>
            <a:pPr marL="0" marR="0" lvl="0" indent="0" algn="l" rtl="0">
              <a:spcBef>
                <a:spcPts val="0"/>
              </a:spcBef>
              <a:buSzPct val="25000"/>
              <a:buFont typeface="Arial" panose="020B0604020202020204" pitchFamily="34" charset="0"/>
              <a:buNone/>
            </a:pPr>
            <a:endParaRPr lang="en-US" sz="1200" b="0" i="0" u="none" strike="noStrike" kern="1200" cap="none" baseline="0" dirty="0" smtClean="0">
              <a:solidFill>
                <a:schemeClr val="dk1"/>
              </a:solidFill>
              <a:effectLst/>
              <a:latin typeface="Calibri"/>
              <a:ea typeface="Calibri"/>
              <a:cs typeface="Calibri"/>
              <a:sym typeface="Calibri"/>
            </a:endParaRPr>
          </a:p>
        </p:txBody>
      </p:sp>
      <p:sp>
        <p:nvSpPr>
          <p:cNvPr id="103" name="Shape 10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1876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D5BAF7-BDEC-1D41-91A6-69565DF10359}" type="slidenum">
              <a:rPr lang="en-US" smtClean="0"/>
              <a:t>6</a:t>
            </a:fld>
            <a:endParaRPr lang="en-US"/>
          </a:p>
        </p:txBody>
      </p:sp>
    </p:spTree>
    <p:extLst>
      <p:ext uri="{BB962C8B-B14F-4D97-AF65-F5344CB8AC3E}">
        <p14:creationId xmlns:p14="http://schemas.microsoft.com/office/powerpoint/2010/main" val="1504077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rtl="0">
              <a:spcBef>
                <a:spcPts val="0"/>
              </a:spcBef>
              <a:spcAft>
                <a:spcPts val="0"/>
              </a:spcAft>
              <a:buClr>
                <a:srgbClr val="888888"/>
              </a:buClr>
              <a:buSzPct val="25000"/>
              <a:buFont typeface="Arial"/>
              <a:buNone/>
            </a:pPr>
            <a:r>
              <a:rPr lang="en-US" sz="2000" b="0" i="0" u="none" strike="noStrike" cap="none" dirty="0" smtClean="0">
                <a:solidFill>
                  <a:srgbClr val="595959"/>
                </a:solidFill>
                <a:latin typeface="Arial"/>
                <a:ea typeface="Arial"/>
                <a:cs typeface="Arial"/>
                <a:sym typeface="Arial"/>
              </a:rPr>
              <a:t>Transport providers are unable to receive an electronic form of a patient's vital medical information </a:t>
            </a:r>
          </a:p>
          <a:p>
            <a:pPr marL="0" lvl="1" algn="l">
              <a:spcBef>
                <a:spcPts val="0"/>
              </a:spcBef>
              <a:buSzPct val="25000"/>
            </a:pPr>
            <a:r>
              <a:rPr lang="en-US" sz="2000" dirty="0" smtClean="0">
                <a:solidFill>
                  <a:srgbClr val="595959"/>
                </a:solidFill>
                <a:latin typeface="Arial"/>
                <a:ea typeface="Arial"/>
                <a:cs typeface="Arial"/>
                <a:sym typeface="Arial"/>
              </a:rPr>
              <a:t>Resolution using </a:t>
            </a:r>
            <a:r>
              <a:rPr lang="en-US" sz="2000" dirty="0" smtClean="0">
                <a:solidFill>
                  <a:schemeClr val="tx1">
                    <a:lumMod val="65000"/>
                    <a:lumOff val="35000"/>
                  </a:schemeClr>
                </a:solidFill>
                <a:latin typeface="Arial"/>
                <a:cs typeface="Arial"/>
              </a:rPr>
              <a:t>a derivative of information available in CDA summary</a:t>
            </a:r>
          </a:p>
          <a:p>
            <a:pPr marL="0" lvl="1" algn="l">
              <a:spcBef>
                <a:spcPts val="0"/>
              </a:spcBef>
              <a:buSzPct val="25000"/>
            </a:pPr>
            <a:r>
              <a:rPr lang="en-US" sz="2000" dirty="0" smtClean="0">
                <a:solidFill>
                  <a:schemeClr val="tx1">
                    <a:lumMod val="65000"/>
                    <a:lumOff val="35000"/>
                  </a:schemeClr>
                </a:solidFill>
                <a:latin typeface="Arial"/>
                <a:cs typeface="Arial"/>
              </a:rPr>
              <a:t>	Currently available in discharge systems </a:t>
            </a:r>
          </a:p>
          <a:p>
            <a:pPr marL="0" lvl="1" algn="l">
              <a:spcBef>
                <a:spcPts val="0"/>
              </a:spcBef>
              <a:buSzPct val="25000"/>
            </a:pPr>
            <a:r>
              <a:rPr lang="en-US" sz="2000" dirty="0" smtClean="0">
                <a:solidFill>
                  <a:schemeClr val="tx1">
                    <a:lumMod val="65000"/>
                    <a:lumOff val="35000"/>
                  </a:schemeClr>
                </a:solidFill>
                <a:latin typeface="Arial"/>
                <a:cs typeface="Arial"/>
              </a:rPr>
              <a:t>FHIR resources could be used to communicate this information </a:t>
            </a:r>
          </a:p>
          <a:p>
            <a:pPr marL="0" lvl="1" algn="l">
              <a:spcBef>
                <a:spcPts val="0"/>
              </a:spcBef>
              <a:buSzPct val="25000"/>
            </a:pPr>
            <a:r>
              <a:rPr lang="en-US" sz="2000" dirty="0" smtClean="0">
                <a:solidFill>
                  <a:schemeClr val="tx1">
                    <a:lumMod val="65000"/>
                    <a:lumOff val="35000"/>
                  </a:schemeClr>
                </a:solidFill>
                <a:latin typeface="Arial"/>
                <a:cs typeface="Arial"/>
              </a:rPr>
              <a:t>	Between medical EHR systems and transport company systems</a:t>
            </a:r>
          </a:p>
          <a:p>
            <a:pPr marL="0" lvl="1" algn="l">
              <a:spcBef>
                <a:spcPts val="0"/>
              </a:spcBef>
              <a:buSzPct val="25000"/>
            </a:pPr>
            <a:r>
              <a:rPr lang="en-US" sz="2000" dirty="0" smtClean="0">
                <a:solidFill>
                  <a:schemeClr val="tx1">
                    <a:lumMod val="65000"/>
                    <a:lumOff val="35000"/>
                  </a:schemeClr>
                </a:solidFill>
                <a:latin typeface="Arial"/>
                <a:ea typeface="Arial"/>
                <a:cs typeface="Arial"/>
                <a:sym typeface="Arial"/>
              </a:rPr>
              <a:t>Benefits both hospitals and transport companies </a:t>
            </a:r>
          </a:p>
          <a:p>
            <a:pPr marL="0" lvl="1" algn="l">
              <a:spcBef>
                <a:spcPts val="0"/>
              </a:spcBef>
              <a:buSzPct val="25000"/>
            </a:pPr>
            <a:r>
              <a:rPr lang="en-US" sz="2000" b="0" i="0" u="none" strike="noStrike" cap="none" dirty="0" smtClean="0">
                <a:solidFill>
                  <a:schemeClr val="tx1">
                    <a:lumMod val="65000"/>
                    <a:lumOff val="35000"/>
                  </a:schemeClr>
                </a:solidFill>
                <a:latin typeface="Arial"/>
                <a:ea typeface="Arial"/>
                <a:cs typeface="Arial"/>
                <a:sym typeface="Arial"/>
              </a:rPr>
              <a:t>	decre</a:t>
            </a:r>
            <a:r>
              <a:rPr lang="en-US" sz="2000" dirty="0" smtClean="0">
                <a:solidFill>
                  <a:schemeClr val="tx1">
                    <a:lumMod val="65000"/>
                    <a:lumOff val="35000"/>
                  </a:schemeClr>
                </a:solidFill>
                <a:latin typeface="Arial"/>
                <a:ea typeface="Arial"/>
                <a:cs typeface="Arial"/>
                <a:sym typeface="Arial"/>
              </a:rPr>
              <a:t>ase in time spent populating transport summery document </a:t>
            </a:r>
          </a:p>
          <a:p>
            <a:pPr marL="0" lvl="1" algn="l">
              <a:spcBef>
                <a:spcPts val="0"/>
              </a:spcBef>
              <a:buSzPct val="25000"/>
            </a:pPr>
            <a:r>
              <a:rPr lang="en-US" sz="2000" b="0" i="0" u="none" strike="noStrike" cap="none" dirty="0" smtClean="0">
                <a:solidFill>
                  <a:schemeClr val="tx1">
                    <a:lumMod val="65000"/>
                    <a:lumOff val="35000"/>
                  </a:schemeClr>
                </a:solidFill>
                <a:latin typeface="Arial"/>
                <a:ea typeface="Arial"/>
                <a:cs typeface="Arial"/>
                <a:sym typeface="Arial"/>
              </a:rPr>
              <a:t>	increase in bed availability </a:t>
            </a:r>
          </a:p>
          <a:p>
            <a:pPr marL="0" lvl="1" algn="l">
              <a:spcBef>
                <a:spcPts val="0"/>
              </a:spcBef>
              <a:buSzPct val="25000"/>
            </a:pPr>
            <a:r>
              <a:rPr lang="en-US" sz="2000" dirty="0" smtClean="0">
                <a:solidFill>
                  <a:schemeClr val="tx1">
                    <a:lumMod val="65000"/>
                    <a:lumOff val="35000"/>
                  </a:schemeClr>
                </a:solidFill>
                <a:latin typeface="Arial"/>
                <a:ea typeface="Arial"/>
                <a:cs typeface="Arial"/>
                <a:sym typeface="Arial"/>
              </a:rPr>
              <a:t>	increase in Emergency department throughput in hospitals </a:t>
            </a:r>
          </a:p>
          <a:p>
            <a:pPr marL="0" lvl="1" algn="l">
              <a:spcBef>
                <a:spcPts val="0"/>
              </a:spcBef>
              <a:buSzPct val="25000"/>
            </a:pPr>
            <a:endParaRPr lang="en-US" sz="2000" b="0" i="0" u="none" strike="noStrike" cap="none" dirty="0" smtClean="0">
              <a:solidFill>
                <a:srgbClr val="595959"/>
              </a:solidFill>
              <a:latin typeface="Arial"/>
              <a:ea typeface="Arial"/>
              <a:cs typeface="Arial"/>
              <a:sym typeface="Arial"/>
            </a:endParaRPr>
          </a:p>
          <a:p>
            <a:endParaRPr lang="en-US" dirty="0"/>
          </a:p>
        </p:txBody>
      </p:sp>
      <p:sp>
        <p:nvSpPr>
          <p:cNvPr id="4" name="Slide Number Placeholder 3"/>
          <p:cNvSpPr>
            <a:spLocks noGrp="1"/>
          </p:cNvSpPr>
          <p:nvPr>
            <p:ph type="sldNum" sz="quarter" idx="10"/>
          </p:nvPr>
        </p:nvSpPr>
        <p:spPr/>
        <p:txBody>
          <a:bodyPr/>
          <a:lstStyle/>
          <a:p>
            <a:fld id="{1CD5BAF7-BDEC-1D41-91A6-69565DF10359}" type="slidenum">
              <a:rPr lang="en-US" smtClean="0"/>
              <a:t>36</a:t>
            </a:fld>
            <a:endParaRPr lang="en-US"/>
          </a:p>
        </p:txBody>
      </p:sp>
    </p:spTree>
    <p:extLst>
      <p:ext uri="{BB962C8B-B14F-4D97-AF65-F5344CB8AC3E}">
        <p14:creationId xmlns:p14="http://schemas.microsoft.com/office/powerpoint/2010/main" val="35821305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 technical solutions have two solutions. One is to use CDA to retrieve the transport information. </a:t>
            </a:r>
          </a:p>
          <a:p>
            <a:r>
              <a:rPr lang="en-US" dirty="0"/>
              <a:t>The other way is to use a FHIR query to retrieve transport data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202525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3650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Speak to benefits</a:t>
            </a:r>
            <a:r>
              <a:rPr lang="en-US" baseline="0" dirty="0" smtClean="0"/>
              <a:t> of membership and active participation</a:t>
            </a:r>
            <a:endParaRPr lang="en-US" dirty="0"/>
          </a:p>
        </p:txBody>
      </p:sp>
      <p:sp>
        <p:nvSpPr>
          <p:cNvPr id="4" name="Slide Number Placeholder 3"/>
          <p:cNvSpPr>
            <a:spLocks noGrp="1"/>
          </p:cNvSpPr>
          <p:nvPr>
            <p:ph type="sldNum" sz="quarter" idx="10"/>
          </p:nvPr>
        </p:nvSpPr>
        <p:spPr/>
        <p:txBody>
          <a:bodyPr/>
          <a:lstStyle/>
          <a:p>
            <a:fld id="{1CD5BAF7-BDEC-1D41-91A6-69565DF10359}" type="slidenum">
              <a:rPr lang="en-US" smtClean="0"/>
              <a:t>40</a:t>
            </a:fld>
            <a:endParaRPr lang="en-US"/>
          </a:p>
        </p:txBody>
      </p:sp>
    </p:spTree>
    <p:extLst>
      <p:ext uri="{BB962C8B-B14F-4D97-AF65-F5344CB8AC3E}">
        <p14:creationId xmlns:p14="http://schemas.microsoft.com/office/powerpoint/2010/main" val="4553604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D5BAF7-BDEC-1D41-91A6-69565DF10359}" type="slidenum">
              <a:rPr lang="en-US" smtClean="0"/>
              <a:t>41</a:t>
            </a:fld>
            <a:endParaRPr lang="en-US"/>
          </a:p>
        </p:txBody>
      </p:sp>
    </p:spTree>
    <p:extLst>
      <p:ext uri="{BB962C8B-B14F-4D97-AF65-F5344CB8AC3E}">
        <p14:creationId xmlns:p14="http://schemas.microsoft.com/office/powerpoint/2010/main" val="15342695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D5BAF7-BDEC-1D41-91A6-69565DF10359}" type="slidenum">
              <a:rPr lang="en-US" smtClean="0"/>
              <a:t>42</a:t>
            </a:fld>
            <a:endParaRPr lang="en-US"/>
          </a:p>
        </p:txBody>
      </p:sp>
    </p:spTree>
    <p:extLst>
      <p:ext uri="{BB962C8B-B14F-4D97-AF65-F5344CB8AC3E}">
        <p14:creationId xmlns:p14="http://schemas.microsoft.com/office/powerpoint/2010/main" val="7624175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D5BAF7-BDEC-1D41-91A6-69565DF10359}" type="slidenum">
              <a:rPr lang="en-US" smtClean="0"/>
              <a:t>43</a:t>
            </a:fld>
            <a:endParaRPr lang="en-US"/>
          </a:p>
        </p:txBody>
      </p:sp>
    </p:spTree>
    <p:extLst>
      <p:ext uri="{BB962C8B-B14F-4D97-AF65-F5344CB8AC3E}">
        <p14:creationId xmlns:p14="http://schemas.microsoft.com/office/powerpoint/2010/main" val="417209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D5BAF7-BDEC-1D41-91A6-69565DF10359}" type="slidenum">
              <a:rPr lang="en-US" smtClean="0"/>
              <a:t>45</a:t>
            </a:fld>
            <a:endParaRPr lang="en-US"/>
          </a:p>
        </p:txBody>
      </p:sp>
    </p:spTree>
    <p:extLst>
      <p:ext uri="{BB962C8B-B14F-4D97-AF65-F5344CB8AC3E}">
        <p14:creationId xmlns:p14="http://schemas.microsoft.com/office/powerpoint/2010/main" val="7576868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D5BAF7-BDEC-1D41-91A6-69565DF10359}" type="slidenum">
              <a:rPr lang="en-US" smtClean="0"/>
              <a:t>46</a:t>
            </a:fld>
            <a:endParaRPr lang="en-US"/>
          </a:p>
        </p:txBody>
      </p:sp>
    </p:spTree>
    <p:extLst>
      <p:ext uri="{BB962C8B-B14F-4D97-AF65-F5344CB8AC3E}">
        <p14:creationId xmlns:p14="http://schemas.microsoft.com/office/powerpoint/2010/main" val="13743413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D5BAF7-BDEC-1D41-91A6-69565DF10359}" type="slidenum">
              <a:rPr lang="en-US" smtClean="0"/>
              <a:t>47</a:t>
            </a:fld>
            <a:endParaRPr lang="en-US"/>
          </a:p>
        </p:txBody>
      </p:sp>
    </p:spTree>
    <p:extLst>
      <p:ext uri="{BB962C8B-B14F-4D97-AF65-F5344CB8AC3E}">
        <p14:creationId xmlns:p14="http://schemas.microsoft.com/office/powerpoint/2010/main" val="50492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Completed vision casting at 2014 Summer F2F meeting</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Vision key words: continually, across</a:t>
            </a:r>
          </a:p>
        </p:txBody>
      </p:sp>
      <p:sp>
        <p:nvSpPr>
          <p:cNvPr id="4" name="Slide Number Placeholder 3"/>
          <p:cNvSpPr>
            <a:spLocks noGrp="1"/>
          </p:cNvSpPr>
          <p:nvPr>
            <p:ph type="sldNum" sz="quarter" idx="10"/>
          </p:nvPr>
        </p:nvSpPr>
        <p:spPr/>
        <p:txBody>
          <a:bodyPr/>
          <a:lstStyle/>
          <a:p>
            <a:fld id="{1CD5BAF7-BDEC-1D41-91A6-69565DF10359}" type="slidenum">
              <a:rPr lang="en-US" smtClean="0"/>
              <a:t>7</a:t>
            </a:fld>
            <a:endParaRPr lang="en-US"/>
          </a:p>
        </p:txBody>
      </p:sp>
    </p:spTree>
    <p:extLst>
      <p:ext uri="{BB962C8B-B14F-4D97-AF65-F5344CB8AC3E}">
        <p14:creationId xmlns:p14="http://schemas.microsoft.com/office/powerpoint/2010/main" val="18038091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p:txBody>
      </p:sp>
      <p:sp>
        <p:nvSpPr>
          <p:cNvPr id="4" name="Slide Number Placeholder 3"/>
          <p:cNvSpPr>
            <a:spLocks noGrp="1"/>
          </p:cNvSpPr>
          <p:nvPr>
            <p:ph type="sldNum" sz="quarter" idx="10"/>
          </p:nvPr>
        </p:nvSpPr>
        <p:spPr/>
        <p:txBody>
          <a:bodyPr/>
          <a:lstStyle/>
          <a:p>
            <a:fld id="{1CD5BAF7-BDEC-1D41-91A6-69565DF10359}" type="slidenum">
              <a:rPr lang="en-US" smtClean="0"/>
              <a:t>48</a:t>
            </a:fld>
            <a:endParaRPr lang="en-US"/>
          </a:p>
        </p:txBody>
      </p:sp>
    </p:spTree>
    <p:extLst>
      <p:ext uri="{BB962C8B-B14F-4D97-AF65-F5344CB8AC3E}">
        <p14:creationId xmlns:p14="http://schemas.microsoft.com/office/powerpoint/2010/main" val="742626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Mention example of </a:t>
            </a:r>
            <a:r>
              <a:rPr lang="en-US" baseline="0" dirty="0" err="1" smtClean="0"/>
              <a:t>eHEX</a:t>
            </a:r>
            <a:r>
              <a:rPr lang="en-US" baseline="0" dirty="0" smtClean="0"/>
              <a:t> Testing Workgroup alignment</a:t>
            </a:r>
          </a:p>
          <a:p>
            <a:pPr marL="171450" indent="-171450">
              <a:buFontTx/>
              <a:buChar char="-"/>
            </a:pPr>
            <a:r>
              <a:rPr lang="en-US" dirty="0" smtClean="0"/>
              <a:t>Content:</a:t>
            </a:r>
            <a:r>
              <a:rPr lang="en-US" baseline="0" dirty="0" smtClean="0"/>
              <a:t> </a:t>
            </a:r>
          </a:p>
          <a:p>
            <a:pPr marL="628650" lvl="1" indent="-171450">
              <a:buFontTx/>
              <a:buChar char="-"/>
            </a:pPr>
            <a:r>
              <a:rPr lang="en-US" baseline="0" dirty="0" smtClean="0"/>
              <a:t>re-evaluating our role here</a:t>
            </a:r>
          </a:p>
          <a:p>
            <a:pPr marL="171450" indent="-171450">
              <a:buFontTx/>
              <a:buChar char="-"/>
            </a:pPr>
            <a:r>
              <a:rPr lang="en-US" baseline="0" dirty="0" smtClean="0"/>
              <a:t>Workflow: </a:t>
            </a:r>
          </a:p>
          <a:p>
            <a:pPr marL="628650" lvl="1" indent="-171450">
              <a:buFontTx/>
              <a:buChar char="-"/>
            </a:pPr>
            <a:r>
              <a:rPr lang="en-US" baseline="0" dirty="0" smtClean="0"/>
              <a:t>proactive in working with other domains</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4 profile proposals received in 2014 that were “cross-domain”</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1 profile proposal in 2015 was cross domain</a:t>
            </a:r>
          </a:p>
          <a:p>
            <a:pPr marL="628650" lvl="1" indent="-171450">
              <a:buFontTx/>
              <a:buChar char="-"/>
            </a:pPr>
            <a:endParaRPr lang="en-US" baseline="0" dirty="0" smtClean="0"/>
          </a:p>
          <a:p>
            <a:pPr marL="171450" indent="-171450">
              <a:buFontTx/>
              <a:buChar char="-"/>
            </a:pPr>
            <a:r>
              <a:rPr lang="en-US" baseline="0" dirty="0" smtClean="0"/>
              <a:t>Nursing</a:t>
            </a:r>
          </a:p>
          <a:p>
            <a:pPr marL="628650" lvl="1" indent="-171450">
              <a:buFontTx/>
              <a:buChar char="-"/>
            </a:pPr>
            <a:r>
              <a:rPr lang="en-US" baseline="0" dirty="0" smtClean="0"/>
              <a:t>History of subcommittee</a:t>
            </a:r>
          </a:p>
          <a:p>
            <a:pPr marL="628650" lvl="1" indent="-171450">
              <a:buFontTx/>
              <a:buChar char="-"/>
            </a:pPr>
            <a:r>
              <a:rPr lang="en-US" baseline="0" dirty="0" smtClean="0"/>
              <a:t>Nursing needs related to care coordination and MU objectives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CD5BAF7-BDEC-1D41-91A6-69565DF10359}" type="slidenum">
              <a:rPr lang="en-US" smtClean="0"/>
              <a:t>8</a:t>
            </a:fld>
            <a:endParaRPr lang="en-US"/>
          </a:p>
        </p:txBody>
      </p:sp>
    </p:spTree>
    <p:extLst>
      <p:ext uri="{BB962C8B-B14F-4D97-AF65-F5344CB8AC3E}">
        <p14:creationId xmlns:p14="http://schemas.microsoft.com/office/powerpoint/2010/main" val="1157422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D5BAF7-BDEC-1D41-91A6-69565DF10359}" type="slidenum">
              <a:rPr lang="en-US" smtClean="0"/>
              <a:t>9</a:t>
            </a:fld>
            <a:endParaRPr lang="en-US"/>
          </a:p>
        </p:txBody>
      </p:sp>
    </p:spTree>
    <p:extLst>
      <p:ext uri="{BB962C8B-B14F-4D97-AF65-F5344CB8AC3E}">
        <p14:creationId xmlns:p14="http://schemas.microsoft.com/office/powerpoint/2010/main" val="460355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baseline="0" dirty="0" smtClean="0"/>
              <a:t>http://</a:t>
            </a:r>
            <a:r>
              <a:rPr lang="en-US" baseline="0" dirty="0" err="1" smtClean="0"/>
              <a:t>wiki.ihe.net</a:t>
            </a:r>
            <a:r>
              <a:rPr lang="en-US" baseline="0" dirty="0" smtClean="0"/>
              <a:t>/</a:t>
            </a:r>
            <a:r>
              <a:rPr lang="en-US" baseline="0" dirty="0" err="1" smtClean="0"/>
              <a:t>index.php</a:t>
            </a:r>
            <a:r>
              <a:rPr lang="en-US" baseline="0" dirty="0" smtClean="0"/>
              <a:t>/Korea_Connectathon_2016</a:t>
            </a:r>
          </a:p>
          <a:p>
            <a:pPr marL="171450" lvl="0" indent="-171450">
              <a:buFontTx/>
              <a:buChar char="-"/>
            </a:pPr>
            <a:r>
              <a:rPr lang="en-US" baseline="0" dirty="0" smtClean="0"/>
              <a:t>Hand off to tone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CD5BAF7-BDEC-1D41-91A6-69565DF10359}" type="slidenum">
              <a:rPr lang="en-US" smtClean="0"/>
              <a:t>10</a:t>
            </a:fld>
            <a:endParaRPr lang="en-US"/>
          </a:p>
        </p:txBody>
      </p:sp>
    </p:spTree>
    <p:extLst>
      <p:ext uri="{BB962C8B-B14F-4D97-AF65-F5344CB8AC3E}">
        <p14:creationId xmlns:p14="http://schemas.microsoft.com/office/powerpoint/2010/main" val="103522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0" i="0" baseline="0" dirty="0" smtClean="0"/>
          </a:p>
        </p:txBody>
      </p:sp>
      <p:sp>
        <p:nvSpPr>
          <p:cNvPr id="4" name="Slide Number Placeholder 3"/>
          <p:cNvSpPr>
            <a:spLocks noGrp="1"/>
          </p:cNvSpPr>
          <p:nvPr>
            <p:ph type="sldNum" sz="quarter" idx="10"/>
          </p:nvPr>
        </p:nvSpPr>
        <p:spPr/>
        <p:txBody>
          <a:bodyPr/>
          <a:lstStyle/>
          <a:p>
            <a:fld id="{1CD5BAF7-BDEC-1D41-91A6-69565DF10359}" type="slidenum">
              <a:rPr lang="en-US" smtClean="0"/>
              <a:t>11</a:t>
            </a:fld>
            <a:endParaRPr lang="en-US"/>
          </a:p>
        </p:txBody>
      </p:sp>
    </p:spTree>
    <p:extLst>
      <p:ext uri="{BB962C8B-B14F-4D97-AF65-F5344CB8AC3E}">
        <p14:creationId xmlns:p14="http://schemas.microsoft.com/office/powerpoint/2010/main" val="180225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70C0"/>
              </a:solidFill>
            </a:endParaRPr>
          </a:p>
        </p:txBody>
      </p:sp>
      <p:sp>
        <p:nvSpPr>
          <p:cNvPr id="4" name="Slide Number Placeholder 3"/>
          <p:cNvSpPr>
            <a:spLocks noGrp="1"/>
          </p:cNvSpPr>
          <p:nvPr>
            <p:ph type="sldNum" sz="quarter" idx="10"/>
          </p:nvPr>
        </p:nvSpPr>
        <p:spPr/>
        <p:txBody>
          <a:bodyPr/>
          <a:lstStyle/>
          <a:p>
            <a:fld id="{1CD5BAF7-BDEC-1D41-91A6-69565DF10359}" type="slidenum">
              <a:rPr lang="en-US" smtClean="0"/>
              <a:t>12</a:t>
            </a:fld>
            <a:endParaRPr lang="en-US"/>
          </a:p>
        </p:txBody>
      </p:sp>
    </p:spTree>
    <p:extLst>
      <p:ext uri="{BB962C8B-B14F-4D97-AF65-F5344CB8AC3E}">
        <p14:creationId xmlns:p14="http://schemas.microsoft.com/office/powerpoint/2010/main" val="451606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9/6/2017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9/6/2017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9/6/2017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Background_Duo_266.jpg"/>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FB3126-25FB-F241-9D08-EF0C3CBFF311}" type="datetimeFigureOut">
              <a:rPr lang="en-US" smtClean="0"/>
              <a:pPr/>
              <a:t>9/6/2017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129580939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9" name="Shape 1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20" name="Shape 2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21" name="Shape 2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882132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3" name="Shape 43"/>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48" name="Shape 4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49" name="Shape 4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438358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1" name="Shape 61"/>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64" name="Shape 6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65" name="Shape 6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093595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5" name="Shape 75"/>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77" name="Shape 7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78" name="Shape 7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7703929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9"/>
        <p:cNvGrpSpPr/>
        <p:nvPr/>
      </p:nvGrpSpPr>
      <p:grpSpPr>
        <a:xfrm>
          <a:off x="0" y="0"/>
          <a:ext cx="0" cy="0"/>
          <a:chOff x="0" y="0"/>
          <a:chExt cx="0" cy="0"/>
        </a:xfrm>
      </p:grpSpPr>
      <p:sp>
        <p:nvSpPr>
          <p:cNvPr id="80" name="Shape 80"/>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1" name="Shape 81"/>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83" name="Shape 8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84" name="Shape 8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a:solidFill>
                  <a:srgbClr val="888888"/>
                </a:solidFill>
                <a:latin typeface="Calibri"/>
                <a:ea typeface="Calibri"/>
                <a:cs typeface="Calibri"/>
                <a:sym typeface="Calibri"/>
              </a:rPr>
              <a:pPr algn="r">
                <a:buSzPct val="25000"/>
              </a:pPr>
              <a:t>‹#›</a:t>
            </a:fld>
            <a:endParaRPr lang="en-US" sz="12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9466349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4" name="Shape 24"/>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5272843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2" name="Shape 5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749210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9/6/2017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FB3126-25FB-F241-9D08-EF0C3CBFF311}" type="datetimeFigureOut">
              <a:rPr lang="en-US" smtClean="0"/>
              <a:pPr/>
              <a:t>9/6/2017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5FB3126-25FB-F241-9D08-EF0C3CBFF311}" type="datetimeFigureOut">
              <a:rPr lang="en-US" smtClean="0"/>
              <a:pPr/>
              <a:t>9/6/2017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5FB3126-25FB-F241-9D08-EF0C3CBFF311}" type="datetimeFigureOut">
              <a:rPr lang="en-US" smtClean="0"/>
              <a:pPr/>
              <a:t>9/6/2017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FB3126-25FB-F241-9D08-EF0C3CBFF311}" type="datetimeFigureOut">
              <a:rPr lang="en-US" smtClean="0"/>
              <a:pPr/>
              <a:t>9/6/2017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FB3126-25FB-F241-9D08-EF0C3CBFF311}" type="datetimeFigureOut">
              <a:rPr lang="en-US" smtClean="0"/>
              <a:pPr/>
              <a:t>9/6/2017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FB3126-25FB-F241-9D08-EF0C3CBFF311}" type="datetimeFigureOut">
              <a:rPr lang="en-US" smtClean="0"/>
              <a:pPr/>
              <a:t>9/6/2017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FB3126-25FB-F241-9D08-EF0C3CBFF311}" type="datetimeFigureOut">
              <a:rPr lang="en-US" smtClean="0"/>
              <a:pPr/>
              <a:t>9/6/2017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Background_Duo_266.jpg"/>
          <p:cNvPicPr>
            <a:picLocks noChangeAspect="1"/>
          </p:cNvPicPr>
          <p:nvPr userDrawn="1"/>
        </p:nvPicPr>
        <p:blipFill>
          <a:blip r:embed="rId14">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FB3126-25FB-F241-9D08-EF0C3CBFF311}" type="datetimeFigureOut">
              <a:rPr lang="en-US" smtClean="0"/>
              <a:pPr/>
              <a:t>9/6/2017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A07176-4D28-144C-AB30-ACED7F44A34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descr="Background_Duo_266.jpg"/>
          <p:cNvPicPr preferRelativeResize="0"/>
          <p:nvPr/>
        </p:nvPicPr>
        <p:blipFill rotWithShape="1">
          <a:blip r:embed="rId9">
            <a:alphaModFix amt="60000"/>
          </a:blip>
          <a:srcRect/>
          <a:stretch/>
        </p:blipFill>
        <p:spPr>
          <a:xfrm>
            <a:off x="0" y="0"/>
            <a:ext cx="9144000" cy="6858000"/>
          </a:xfrm>
          <a:prstGeom prst="rect">
            <a:avLst/>
          </a:prstGeom>
          <a:noFill/>
          <a:ln>
            <a:noFill/>
          </a:ln>
        </p:spPr>
      </p:pic>
      <p:sp>
        <p:nvSpPr>
          <p:cNvPr id="11" name="Shape 1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 name="Shape 12"/>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pPr defTabSz="914400"/>
            <a:endParaRPr kern="0" dirty="0"/>
          </a:p>
        </p:txBody>
      </p:sp>
      <p:sp>
        <p:nvSpPr>
          <p:cNvPr id="14" name="Shape 1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pPr defTabSz="914400"/>
            <a:endParaRPr kern="0" dirty="0"/>
          </a:p>
        </p:txBody>
      </p:sp>
      <p:sp>
        <p:nvSpPr>
          <p:cNvPr id="15" name="Shape 1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algn="r" defTabSz="914400">
              <a:buSzPct val="25000"/>
            </a:pPr>
            <a:fld id="{00000000-1234-1234-1234-123412341234}" type="slidenum">
              <a:rPr lang="en-US" sz="1200" kern="0">
                <a:solidFill>
                  <a:srgbClr val="888888"/>
                </a:solidFill>
                <a:latin typeface="Calibri"/>
                <a:ea typeface="Calibri"/>
                <a:cs typeface="Calibri"/>
                <a:sym typeface="Calibri"/>
              </a:rPr>
              <a:pPr algn="r" defTabSz="914400">
                <a:buSzPct val="25000"/>
              </a:pPr>
              <a:t>‹#›</a:t>
            </a:fld>
            <a:endParaRPr lang="en-US" sz="1200" kern="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08101646"/>
      </p:ext>
    </p:extLst>
  </p:cSld>
  <p:clrMap bg1="lt1" tx1="dk1" bg2="dk2" tx2="lt2" accent1="accent1" accent2="accent2" accent3="accent3" accent4="accent4" accent5="accent5" accent6="accent6" hlink="hlink" folHlink="folHlink"/>
  <p:sldLayoutIdLst>
    <p:sldLayoutId id="2147483662" r:id="rId1"/>
    <p:sldLayoutId id="2147483664" r:id="rId2"/>
    <p:sldLayoutId id="2147483667" r:id="rId3"/>
    <p:sldLayoutId id="2147483669" r:id="rId4"/>
    <p:sldLayoutId id="2147483670" r:id="rId5"/>
    <p:sldLayoutId id="2147483671" r:id="rId6"/>
    <p:sldLayoutId id="2147483672"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hyperlink" Target="https://www.healthit.gov/" TargetMode="External"/><Relationship Id="rId3" Type="http://schemas.openxmlformats.org/officeDocument/2006/relationships/image" Target="../media/image1.jpg"/><Relationship Id="rId7" Type="http://schemas.openxmlformats.org/officeDocument/2006/relationships/hyperlink" Target="http://www.siframework.org/"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www.consorzioarsenal.it/web/guest" TargetMode="External"/><Relationship Id="rId5" Type="http://schemas.openxmlformats.org/officeDocument/2006/relationships/hyperlink" Target="http://www.ihe.net/uploadedFiles/Content/case_study_france_ehr.pdf" TargetMode="External"/><Relationship Id="rId10" Type="http://schemas.openxmlformats.org/officeDocument/2006/relationships/hyperlink" Target="http://ihe.net/IHE_Worldwide/" TargetMode="External"/><Relationship Id="rId4" Type="http://schemas.openxmlformats.org/officeDocument/2006/relationships/image" Target="../media/image4.png"/><Relationship Id="rId9" Type="http://schemas.openxmlformats.org/officeDocument/2006/relationships/hyperlink" Target="http://www.ncbi.nlm.nih.gov/pmc/articles/PMC3243277/"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hyperlink" Target="http://ihe.net/Technical_Frameworks/#pcc"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2.jp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9.jpg"/><Relationship Id="rId5" Type="http://schemas.openxmlformats.org/officeDocument/2006/relationships/image" Target="../media/image7.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9.png"/><Relationship Id="rId3" Type="http://schemas.openxmlformats.org/officeDocument/2006/relationships/image" Target="../media/image2.jpg"/><Relationship Id="rId7" Type="http://schemas.openxmlformats.org/officeDocument/2006/relationships/image" Target="../media/image15.jpg"/><Relationship Id="rId12" Type="http://schemas.openxmlformats.org/officeDocument/2006/relationships/image" Target="../media/image18.jpg"/><Relationship Id="rId2" Type="http://schemas.openxmlformats.org/officeDocument/2006/relationships/notesSlide" Target="../notesSlides/notesSlide18.xml"/><Relationship Id="rId16" Type="http://schemas.openxmlformats.org/officeDocument/2006/relationships/image" Target="../media/image22.jp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0.svg"/><Relationship Id="rId5" Type="http://schemas.openxmlformats.org/officeDocument/2006/relationships/image" Target="../media/image13.jpg"/><Relationship Id="rId15" Type="http://schemas.openxmlformats.org/officeDocument/2006/relationships/image" Target="../media/image21.png"/><Relationship Id="rId10" Type="http://schemas.openxmlformats.org/officeDocument/2006/relationships/image" Target="../media/image17.png"/><Relationship Id="rId4" Type="http://schemas.openxmlformats.org/officeDocument/2006/relationships/image" Target="../media/image7.png"/><Relationship Id="rId9" Type="http://schemas.openxmlformats.org/officeDocument/2006/relationships/image" Target="../media/image8.svg"/><Relationship Id="rId14" Type="http://schemas.openxmlformats.org/officeDocument/2006/relationships/image" Target="../media/image20.jpg"/></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7.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19.xml"/><Relationship Id="rId16"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36.jpeg"/><Relationship Id="rId5" Type="http://schemas.openxmlformats.org/officeDocument/2006/relationships/image" Target="../media/image18.jp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8.sv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15.jpg"/></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g"/><Relationship Id="rId7" Type="http://schemas.openxmlformats.org/officeDocument/2006/relationships/diagramColors" Target="../diagrams/colors2.xm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jpg"/><Relationship Id="rId7" Type="http://schemas.openxmlformats.org/officeDocument/2006/relationships/diagramColors" Target="../diagrams/colors3.xml"/><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hyperlink" Target="https://oncprojectracking.healthit.gov/wiki/display/TechLab360X/360X+Implementation+Guide" TargetMode="External"/><Relationship Id="rId4" Type="http://schemas.openxmlformats.org/officeDocument/2006/relationships/diagramData" Target="../diagrams/data3.xml"/><Relationship Id="rId9"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writing-the-wrongs.blogspot.com/2010/11/scene-this-week-in.html" TargetMode="External"/><Relationship Id="rId7" Type="http://schemas.microsoft.com/office/2007/relationships/hdphoto" Target="../media/hdphoto2.wdp"/><Relationship Id="rId2" Type="http://schemas.openxmlformats.org/officeDocument/2006/relationships/image" Target="../media/image41.jpg&amp;ehk=Lq58H6tJDcs694tjr817YQ&amp;r=0&amp;pid=OfficeInsert"/><Relationship Id="rId1" Type="http://schemas.openxmlformats.org/officeDocument/2006/relationships/slideLayout" Target="../slideLayouts/slideLayout19.xml"/><Relationship Id="rId6" Type="http://schemas.openxmlformats.org/officeDocument/2006/relationships/image" Target="../media/image43.png"/><Relationship Id="rId11" Type="http://schemas.openxmlformats.org/officeDocument/2006/relationships/image" Target="../media/image7.png"/><Relationship Id="rId5" Type="http://schemas.microsoft.com/office/2007/relationships/hdphoto" Target="../media/hdphoto1.wdp"/><Relationship Id="rId10" Type="http://schemas.microsoft.com/office/2007/relationships/hdphoto" Target="../media/hdphoto3.wdp"/><Relationship Id="rId4" Type="http://schemas.openxmlformats.org/officeDocument/2006/relationships/image" Target="../media/image42.png"/><Relationship Id="rId9" Type="http://schemas.openxmlformats.org/officeDocument/2006/relationships/image" Target="../media/image45.png"/></Relationships>
</file>

<file path=ppt/slides/_rels/slide3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6.png&amp;ehk=5xhUootPEGNaGm7IlsCccg&amp;r=0&amp;pid=OfficeInsert"/><Relationship Id="rId7"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9.xml"/><Relationship Id="rId6" Type="http://schemas.microsoft.com/office/2007/relationships/hdphoto" Target="../media/hdphoto1.wdp"/><Relationship Id="rId5" Type="http://schemas.openxmlformats.org/officeDocument/2006/relationships/image" Target="../media/image42.png"/><Relationship Id="rId10" Type="http://schemas.openxmlformats.org/officeDocument/2006/relationships/image" Target="../media/image7.png"/><Relationship Id="rId4" Type="http://schemas.openxmlformats.org/officeDocument/2006/relationships/hyperlink" Target="http://obeliskgirljohanny.deviantart.com/art/Pelswick-In-My-Style-347626180" TargetMode="External"/><Relationship Id="rId9"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ihe.net/Member_Organizations/" TargetMode="External"/><Relationship Id="rId4" Type="http://schemas.openxmlformats.org/officeDocument/2006/relationships/hyperlink" Target="http://ihe.net/join/"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ihe.net/Patient_Care_Coordination/"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hyperlink" Target="mailto:pccplan@googlegroups.com" TargetMode="External"/><Relationship Id="rId5" Type="http://schemas.openxmlformats.org/officeDocument/2006/relationships/hyperlink" Target="mailto:ihe@himss.org" TargetMode="Externa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wiki.ihe.net/index.php/Patient_Care_Coordination_Technical_Committee"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hyperlink" Target="mailto:pcctech@googlegroups.com" TargetMode="External"/><Relationship Id="rId5" Type="http://schemas.openxmlformats.org/officeDocument/2006/relationships/hyperlink" Target="mailto:ihe@himss.org" TargetMode="Externa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diagramLayout" Target="../diagrams/layout4.xml"/><Relationship Id="rId18" Type="http://schemas.openxmlformats.org/officeDocument/2006/relationships/image" Target="%10CVIS-feature.jpg%20%20%20%20%20%20%20%20%20%20%20%20%20%20%20%20%20%20%20%20%20%20%20%20%20%20%20%20%20%20%20%20%20%20%20%20%20%20%20%20%20%20%20%20%20%20%200001033A%05Tracy%20%20%20%20%20%20%20%20%20%20%20%20%20%20%20%20%20%20%20%20%20%20%20%20%20%20ABA78158:" TargetMode="External"/><Relationship Id="rId3" Type="http://schemas.openxmlformats.org/officeDocument/2006/relationships/tags" Target="../tags/tag3.xml"/><Relationship Id="rId7" Type="http://schemas.openxmlformats.org/officeDocument/2006/relationships/slideLayout" Target="../slideLayouts/slideLayout2.xml"/><Relationship Id="rId12" Type="http://schemas.openxmlformats.org/officeDocument/2006/relationships/diagramData" Target="../diagrams/data4.xml"/><Relationship Id="rId17" Type="http://schemas.openxmlformats.org/officeDocument/2006/relationships/image" Target="../media/image51.jpeg"/><Relationship Id="rId2" Type="http://schemas.openxmlformats.org/officeDocument/2006/relationships/tags" Target="../tags/tag2.xml"/><Relationship Id="rId16" Type="http://schemas.microsoft.com/office/2007/relationships/diagramDrawing" Target="../diagrams/drawing4.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50.jpeg"/><Relationship Id="rId5" Type="http://schemas.openxmlformats.org/officeDocument/2006/relationships/tags" Target="../tags/tag5.xml"/><Relationship Id="rId15" Type="http://schemas.openxmlformats.org/officeDocument/2006/relationships/diagramColors" Target="../diagrams/colors4.xml"/><Relationship Id="rId10" Type="http://schemas.openxmlformats.org/officeDocument/2006/relationships/image" Target="../media/image49.jpeg"/><Relationship Id="rId19" Type="http://schemas.openxmlformats.org/officeDocument/2006/relationships/image" Target="../media/image52.png"/><Relationship Id="rId4" Type="http://schemas.openxmlformats.org/officeDocument/2006/relationships/tags" Target="../tags/tag4.xml"/><Relationship Id="rId9" Type="http://schemas.openxmlformats.org/officeDocument/2006/relationships/image" Target="../media/image48.jpeg"/><Relationship Id="rId14" Type="http://schemas.openxmlformats.org/officeDocument/2006/relationships/diagramQuickStyle" Target="../diagrams/quickStyle4.xml"/></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hyperlink" Target="http://wiki.ihe.net/index.php?title=ITI,_PCC_&amp;_QRPH_Meetings" TargetMode="Externa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www.iheusa.org/connectathon-registration.aspx"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mailto:ihe@pcc.net" TargetMode="External"/><Relationship Id="rId13" Type="http://schemas.openxmlformats.org/officeDocument/2006/relationships/hyperlink" Target="http://wiki.ihe.net/index.php/Profiles#IHE_Patient_Care_Coordination_Profiles" TargetMode="External"/><Relationship Id="rId3" Type="http://schemas.openxmlformats.org/officeDocument/2006/relationships/image" Target="../media/image1.jpg"/><Relationship Id="rId7" Type="http://schemas.openxmlformats.org/officeDocument/2006/relationships/hyperlink" Target="mailto:secretary@ihe.net" TargetMode="External"/><Relationship Id="rId12" Type="http://schemas.openxmlformats.org/officeDocument/2006/relationships/hyperlink" Target="http://ihe.net/Technical_Frameworks/#pcc"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hyperlink" Target="http://ihe.net/webinars/" TargetMode="External"/><Relationship Id="rId11" Type="http://schemas.openxmlformats.org/officeDocument/2006/relationships/hyperlink" Target="http://ihe.net/join" TargetMode="External"/><Relationship Id="rId5" Type="http://schemas.openxmlformats.org/officeDocument/2006/relationships/hyperlink" Target="http://ihe.net/Patient_Care_Coordination/" TargetMode="External"/><Relationship Id="rId10" Type="http://schemas.openxmlformats.org/officeDocument/2006/relationships/hyperlink" Target="https://groups.google.com/forum/#!forum/pccplan" TargetMode="External"/><Relationship Id="rId4" Type="http://schemas.openxmlformats.org/officeDocument/2006/relationships/image" Target="../media/image4.png"/><Relationship Id="rId9" Type="http://schemas.openxmlformats.org/officeDocument/2006/relationships/hyperlink" Target="https://groups.google.com/forum/#!forum/pcctech" TargetMode="External"/><Relationship Id="rId14" Type="http://schemas.openxmlformats.org/officeDocument/2006/relationships/hyperlink" Target="http://www.iheusa.org/connectathon.aspx"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wiki.ihe.net/index.php?title=Patient_Care_Coordination" TargetMode="Externa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wiki.ihe.net/index.php/PCC_Roadmap" TargetMode="Externa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_Duo_266.jp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 name="Picture 5" descr="PurpleGlob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53"/>
            <a:ext cx="9144000" cy="6858000"/>
          </a:xfrm>
          <a:prstGeom prst="rect">
            <a:avLst/>
          </a:prstGeom>
        </p:spPr>
      </p:pic>
      <p:sp>
        <p:nvSpPr>
          <p:cNvPr id="2" name="Title 1"/>
          <p:cNvSpPr>
            <a:spLocks noGrp="1"/>
          </p:cNvSpPr>
          <p:nvPr>
            <p:ph type="ctrTitle"/>
          </p:nvPr>
        </p:nvSpPr>
        <p:spPr>
          <a:xfrm>
            <a:off x="685800" y="3422415"/>
            <a:ext cx="7772400" cy="1470025"/>
          </a:xfrm>
        </p:spPr>
        <p:txBody>
          <a:bodyPr/>
          <a:lstStyle/>
          <a:p>
            <a:r>
              <a:rPr lang="en-US" dirty="0" smtClean="0">
                <a:solidFill>
                  <a:srgbClr val="5A4099"/>
                </a:solidFill>
                <a:latin typeface="Arial"/>
                <a:cs typeface="Arial"/>
              </a:rPr>
              <a:t>Patient Care Coordination 2017 Domain Update</a:t>
            </a:r>
            <a:endParaRPr lang="en-US" dirty="0">
              <a:solidFill>
                <a:srgbClr val="5A4099"/>
              </a:solidFill>
              <a:latin typeface="Arial"/>
              <a:cs typeface="Arial"/>
            </a:endParaRPr>
          </a:p>
        </p:txBody>
      </p:sp>
      <p:sp>
        <p:nvSpPr>
          <p:cNvPr id="3" name="Subtitle 2"/>
          <p:cNvSpPr>
            <a:spLocks noGrp="1"/>
          </p:cNvSpPr>
          <p:nvPr>
            <p:ph type="subTitle" idx="1"/>
          </p:nvPr>
        </p:nvSpPr>
        <p:spPr>
          <a:xfrm>
            <a:off x="1371600" y="4890895"/>
            <a:ext cx="6400800" cy="1053231"/>
          </a:xfrm>
        </p:spPr>
        <p:txBody>
          <a:bodyPr>
            <a:normAutofit fontScale="85000" lnSpcReduction="20000"/>
          </a:bodyPr>
          <a:lstStyle/>
          <a:p>
            <a:r>
              <a:rPr lang="en-US" sz="2600" dirty="0" smtClean="0">
                <a:solidFill>
                  <a:schemeClr val="tx1">
                    <a:lumMod val="65000"/>
                    <a:lumOff val="35000"/>
                  </a:schemeClr>
                </a:solidFill>
                <a:latin typeface="Arial"/>
                <a:cs typeface="Arial"/>
              </a:rPr>
              <a:t>Presented by:</a:t>
            </a:r>
          </a:p>
          <a:p>
            <a:r>
              <a:rPr lang="en-US" sz="2600" dirty="0" smtClean="0">
                <a:solidFill>
                  <a:schemeClr val="tx1">
                    <a:lumMod val="65000"/>
                    <a:lumOff val="35000"/>
                  </a:schemeClr>
                </a:solidFill>
                <a:latin typeface="Arial"/>
                <a:cs typeface="Arial"/>
              </a:rPr>
              <a:t>Laura Langford</a:t>
            </a:r>
          </a:p>
          <a:p>
            <a:r>
              <a:rPr lang="en-US" sz="2600" dirty="0" smtClean="0">
                <a:solidFill>
                  <a:schemeClr val="tx1">
                    <a:lumMod val="65000"/>
                    <a:lumOff val="35000"/>
                  </a:schemeClr>
                </a:solidFill>
                <a:latin typeface="Arial"/>
                <a:cs typeface="Arial"/>
              </a:rPr>
              <a:t>Amit Popat</a:t>
            </a:r>
            <a:endParaRPr lang="en-US" sz="2600" dirty="0">
              <a:solidFill>
                <a:schemeClr val="tx1">
                  <a:lumMod val="65000"/>
                  <a:lumOff val="35000"/>
                </a:schemeClr>
              </a:solidFill>
              <a:latin typeface="Arial"/>
              <a:cs typeface="Arial"/>
            </a:endParaRPr>
          </a:p>
        </p:txBody>
      </p:sp>
      <p:pic>
        <p:nvPicPr>
          <p:cNvPr id="5" name="Picture 4"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485" y="1609258"/>
            <a:ext cx="4429454" cy="120828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897793"/>
            <a:ext cx="7772400" cy="747605"/>
          </a:xfrm>
        </p:spPr>
        <p:txBody>
          <a:bodyPr>
            <a:normAutofit/>
          </a:bodyPr>
          <a:lstStyle/>
          <a:p>
            <a:r>
              <a:rPr lang="en-US" sz="3000" b="1" dirty="0" smtClean="0">
                <a:solidFill>
                  <a:srgbClr val="5A4099"/>
                </a:solidFill>
                <a:latin typeface="Arial"/>
                <a:cs typeface="Arial"/>
              </a:rPr>
              <a:t>PCC National and International Presence</a:t>
            </a:r>
            <a:endParaRPr lang="en-US" sz="3000" b="1" dirty="0">
              <a:solidFill>
                <a:srgbClr val="5A4099"/>
              </a:solidFill>
              <a:latin typeface="Arial"/>
              <a:cs typeface="Arial"/>
            </a:endParaRPr>
          </a:p>
        </p:txBody>
      </p:sp>
      <p:pic>
        <p:nvPicPr>
          <p:cNvPr id="9" name="Picture 8"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71514018"/>
              </p:ext>
            </p:extLst>
          </p:nvPr>
        </p:nvGraphicFramePr>
        <p:xfrm>
          <a:off x="963930" y="1599156"/>
          <a:ext cx="7216140" cy="4465320"/>
        </p:xfrm>
        <a:graphic>
          <a:graphicData uri="http://schemas.openxmlformats.org/drawingml/2006/table">
            <a:tbl>
              <a:tblPr firstRow="1" bandRow="1">
                <a:tableStyleId>{5C22544A-7EE6-4342-B048-85BDC9FD1C3A}</a:tableStyleId>
              </a:tblPr>
              <a:tblGrid>
                <a:gridCol w="1331214"/>
                <a:gridCol w="1261872"/>
                <a:gridCol w="1325880"/>
                <a:gridCol w="3297174"/>
              </a:tblGrid>
              <a:tr h="370840">
                <a:tc>
                  <a:txBody>
                    <a:bodyPr/>
                    <a:lstStyle/>
                    <a:p>
                      <a:r>
                        <a:rPr lang="en-US" sz="1600" dirty="0" smtClean="0"/>
                        <a:t>Region</a:t>
                      </a:r>
                      <a:endParaRPr lang="en-US" sz="1600" dirty="0"/>
                    </a:p>
                  </a:txBody>
                  <a:tcPr/>
                </a:tc>
                <a:tc>
                  <a:txBody>
                    <a:bodyPr/>
                    <a:lstStyle/>
                    <a:p>
                      <a:r>
                        <a:rPr lang="en-US" sz="1600" dirty="0" smtClean="0"/>
                        <a:t>Country</a:t>
                      </a:r>
                      <a:endParaRPr lang="en-US" sz="1600" dirty="0"/>
                    </a:p>
                  </a:txBody>
                  <a:tcPr/>
                </a:tc>
                <a:tc>
                  <a:txBody>
                    <a:bodyPr/>
                    <a:lstStyle/>
                    <a:p>
                      <a:r>
                        <a:rPr lang="en-US" sz="1600" dirty="0" smtClean="0"/>
                        <a:t>Roles</a:t>
                      </a:r>
                      <a:endParaRPr lang="en-US" sz="1600" dirty="0"/>
                    </a:p>
                  </a:txBody>
                  <a:tcPr/>
                </a:tc>
                <a:tc>
                  <a:txBody>
                    <a:bodyPr/>
                    <a:lstStyle/>
                    <a:p>
                      <a:r>
                        <a:rPr lang="en-US" sz="1600" dirty="0" smtClean="0"/>
                        <a:t>Additional Information</a:t>
                      </a:r>
                      <a:endParaRPr lang="en-US" sz="1600" dirty="0"/>
                    </a:p>
                  </a:txBody>
                  <a:tcPr/>
                </a:tc>
              </a:tr>
              <a:tr h="370840">
                <a:tc rowSpan="2">
                  <a:txBody>
                    <a:bodyPr/>
                    <a:lstStyle/>
                    <a:p>
                      <a:pPr algn="ctr"/>
                      <a:r>
                        <a:rPr lang="en-US" sz="1400" dirty="0" smtClean="0"/>
                        <a:t>Europe</a:t>
                      </a:r>
                      <a:endParaRPr lang="en-US" sz="1400" dirty="0"/>
                    </a:p>
                  </a:txBody>
                  <a:tcPr anchor="ctr"/>
                </a:tc>
                <a:tc>
                  <a:txBody>
                    <a:bodyPr/>
                    <a:lstStyle/>
                    <a:p>
                      <a:r>
                        <a:rPr lang="en-US" sz="1400" dirty="0" smtClean="0"/>
                        <a:t>France</a:t>
                      </a:r>
                      <a:endParaRPr lang="en-US" sz="1400" dirty="0"/>
                    </a:p>
                  </a:txBody>
                  <a:tcPr anchor="ctr"/>
                </a:tc>
                <a:tc>
                  <a:txBody>
                    <a:bodyPr/>
                    <a:lstStyle/>
                    <a:p>
                      <a:r>
                        <a:rPr lang="en-US" sz="1400" dirty="0" smtClean="0"/>
                        <a:t>Implementer Developer</a:t>
                      </a:r>
                      <a:endParaRPr lang="en-US" sz="1400" dirty="0"/>
                    </a:p>
                  </a:txBody>
                  <a:tcPr anchor="ctr"/>
                </a:tc>
                <a:tc>
                  <a:txBody>
                    <a:bodyPr/>
                    <a:lstStyle/>
                    <a:p>
                      <a:pPr marL="285750" indent="-285750">
                        <a:buFont typeface="Arial" charset="0"/>
                        <a:buChar char="•"/>
                      </a:pPr>
                      <a:r>
                        <a:rPr lang="en-US" sz="1400" dirty="0" smtClean="0">
                          <a:hlinkClick r:id="rId5"/>
                        </a:rPr>
                        <a:t>http://esante.gouv.fr/en/actus</a:t>
                      </a:r>
                    </a:p>
                    <a:p>
                      <a:pPr marL="285750" indent="-285750">
                        <a:buFont typeface="Arial" charset="0"/>
                        <a:buChar char="•"/>
                      </a:pPr>
                      <a:r>
                        <a:rPr lang="en-US" sz="1400" dirty="0" smtClean="0">
                          <a:hlinkClick r:id="rId5"/>
                        </a:rPr>
                        <a:t>http://www.ihe.net/uploadedFiles/Content/case_study_france_ehr.pdf</a:t>
                      </a:r>
                      <a:endParaRPr lang="en-US" sz="1400" dirty="0" smtClean="0"/>
                    </a:p>
                    <a:p>
                      <a:pPr marL="285750" indent="-285750">
                        <a:buFont typeface="Arial" charset="0"/>
                        <a:buChar char="•"/>
                      </a:pPr>
                      <a:r>
                        <a:rPr lang="en-US" sz="1400" dirty="0" err="1" smtClean="0"/>
                        <a:t>Obestetric</a:t>
                      </a:r>
                      <a:r>
                        <a:rPr lang="en-US" sz="1400" baseline="0" dirty="0" smtClean="0"/>
                        <a:t> use cases, others</a:t>
                      </a:r>
                      <a:endParaRPr lang="en-US" sz="1400" dirty="0" smtClean="0"/>
                    </a:p>
                  </a:txBody>
                  <a:tcPr/>
                </a:tc>
              </a:tr>
              <a:tr h="370840">
                <a:tc vMerge="1">
                  <a:txBody>
                    <a:bodyPr/>
                    <a:lstStyle/>
                    <a:p>
                      <a:endParaRPr lang="en-US" dirty="0"/>
                    </a:p>
                  </a:txBody>
                  <a:tcPr/>
                </a:tc>
                <a:tc>
                  <a:txBody>
                    <a:bodyPr/>
                    <a:lstStyle/>
                    <a:p>
                      <a:r>
                        <a:rPr lang="en-US" sz="1400" dirty="0" smtClean="0"/>
                        <a:t>Italy</a:t>
                      </a:r>
                      <a:endParaRPr lang="en-US" sz="1400" dirty="0"/>
                    </a:p>
                  </a:txBody>
                  <a:tcPr anchor="ctr"/>
                </a:tc>
                <a:tc>
                  <a:txBody>
                    <a:bodyPr/>
                    <a:lstStyle/>
                    <a:p>
                      <a:r>
                        <a:rPr lang="en-US" sz="1400" dirty="0" smtClean="0"/>
                        <a:t>Implementer</a:t>
                      </a:r>
                    </a:p>
                    <a:p>
                      <a:r>
                        <a:rPr lang="en-US" sz="1400" dirty="0" smtClean="0"/>
                        <a:t>Developer</a:t>
                      </a:r>
                      <a:endParaRPr lang="en-US" sz="1400" dirty="0"/>
                    </a:p>
                  </a:txBody>
                  <a:tcPr anchor="ctr"/>
                </a:tc>
                <a:tc>
                  <a:txBody>
                    <a:bodyPr/>
                    <a:lstStyle/>
                    <a:p>
                      <a:pPr marL="285750" indent="-285750">
                        <a:buFont typeface="Arial" charset="0"/>
                        <a:buChar char="•"/>
                      </a:pPr>
                      <a:r>
                        <a:rPr lang="en-US" sz="1400" dirty="0" smtClean="0">
                          <a:hlinkClick r:id="rId6"/>
                        </a:rPr>
                        <a:t>http://www.consorzioarsenal.it/web/guest</a:t>
                      </a:r>
                      <a:endParaRPr lang="en-US" sz="1400" dirty="0" smtClean="0"/>
                    </a:p>
                    <a:p>
                      <a:pPr marL="285750" indent="-285750">
                        <a:buFont typeface="Arial" charset="0"/>
                        <a:buChar char="•"/>
                      </a:pPr>
                      <a:r>
                        <a:rPr lang="en-US" sz="1400" dirty="0" smtClean="0"/>
                        <a:t>Workflow</a:t>
                      </a:r>
                      <a:r>
                        <a:rPr lang="en-US" sz="1400" baseline="0" dirty="0" smtClean="0"/>
                        <a:t> definition profiles (XDW-based)</a:t>
                      </a:r>
                      <a:endParaRPr lang="en-US" sz="1400" dirty="0" smtClean="0"/>
                    </a:p>
                  </a:txBody>
                  <a:tcPr/>
                </a:tc>
              </a:tr>
              <a:tr h="370840">
                <a:tc rowSpan="2">
                  <a:txBody>
                    <a:bodyPr/>
                    <a:lstStyle/>
                    <a:p>
                      <a:pPr algn="ctr"/>
                      <a:r>
                        <a:rPr lang="en-US" sz="1400" dirty="0" smtClean="0"/>
                        <a:t>North</a:t>
                      </a:r>
                      <a:r>
                        <a:rPr lang="en-US" sz="1400" baseline="0" dirty="0" smtClean="0"/>
                        <a:t> America</a:t>
                      </a:r>
                      <a:endParaRPr lang="en-US" sz="1400" dirty="0"/>
                    </a:p>
                  </a:txBody>
                  <a:tcPr anchor="ctr"/>
                </a:tc>
                <a:tc>
                  <a:txBody>
                    <a:bodyPr/>
                    <a:lstStyle/>
                    <a:p>
                      <a:r>
                        <a:rPr lang="en-US" sz="1400" dirty="0" smtClean="0"/>
                        <a:t>US</a:t>
                      </a:r>
                      <a:endParaRPr lang="en-US" sz="1400" dirty="0"/>
                    </a:p>
                  </a:txBody>
                  <a:tcPr anchor="ctr"/>
                </a:tc>
                <a:tc>
                  <a:txBody>
                    <a:bodyPr/>
                    <a:lstStyle/>
                    <a:p>
                      <a:r>
                        <a:rPr lang="en-US" sz="1400" dirty="0" smtClean="0"/>
                        <a:t>Implementer</a:t>
                      </a:r>
                    </a:p>
                    <a:p>
                      <a:r>
                        <a:rPr lang="en-US" sz="1400" dirty="0" smtClean="0"/>
                        <a:t>Developer</a:t>
                      </a:r>
                      <a:endParaRPr lang="en-US" sz="1400" dirty="0"/>
                    </a:p>
                  </a:txBody>
                  <a:tcPr anchor="ctr"/>
                </a:tc>
                <a:tc>
                  <a:txBody>
                    <a:bodyPr/>
                    <a:lstStyle/>
                    <a:p>
                      <a:pPr marL="285750" indent="-285750">
                        <a:buFont typeface="Arial" charset="0"/>
                        <a:buChar char="•"/>
                      </a:pPr>
                      <a:r>
                        <a:rPr lang="en-US" sz="1400" dirty="0" smtClean="0">
                          <a:hlinkClick r:id="rId7"/>
                        </a:rPr>
                        <a:t>http://www.siframework.org/</a:t>
                      </a:r>
                      <a:endParaRPr lang="en-US" sz="1400" dirty="0" smtClean="0"/>
                    </a:p>
                    <a:p>
                      <a:pPr marL="285750" indent="-285750">
                        <a:buFont typeface="Arial" charset="0"/>
                        <a:buChar char="•"/>
                      </a:pPr>
                      <a:r>
                        <a:rPr lang="en-US" sz="1400" dirty="0" smtClean="0">
                          <a:hlinkClick r:id="rId8"/>
                        </a:rPr>
                        <a:t>https://www.healthit.gov/</a:t>
                      </a:r>
                      <a:endParaRPr lang="en-US" sz="1400" dirty="0" smtClean="0"/>
                    </a:p>
                    <a:p>
                      <a:pPr marL="285750" indent="-285750">
                        <a:buFont typeface="Arial" charset="0"/>
                        <a:buChar char="•"/>
                      </a:pPr>
                      <a:r>
                        <a:rPr lang="en-US" sz="1400" dirty="0" smtClean="0"/>
                        <a:t>Data</a:t>
                      </a:r>
                      <a:r>
                        <a:rPr lang="en-US" sz="1400" baseline="0" dirty="0" smtClean="0"/>
                        <a:t> Access Framework National Extension, MU</a:t>
                      </a:r>
                    </a:p>
                  </a:txBody>
                  <a:tcPr/>
                </a:tc>
              </a:tr>
              <a:tr h="370840">
                <a:tc vMerge="1">
                  <a:txBody>
                    <a:bodyPr/>
                    <a:lstStyle/>
                    <a:p>
                      <a:pPr algn="ctr"/>
                      <a:endParaRPr lang="en-US" dirty="0"/>
                    </a:p>
                  </a:txBody>
                  <a:tcPr anchor="ctr"/>
                </a:tc>
                <a:tc>
                  <a:txBody>
                    <a:bodyPr/>
                    <a:lstStyle/>
                    <a:p>
                      <a:r>
                        <a:rPr lang="en-US" sz="1400" dirty="0" smtClean="0"/>
                        <a:t>Canada</a:t>
                      </a:r>
                      <a:endParaRPr lang="en-US" sz="1400" dirty="0"/>
                    </a:p>
                  </a:txBody>
                  <a:tcPr anchor="ctr"/>
                </a:tc>
                <a:tc>
                  <a:txBody>
                    <a:bodyPr/>
                    <a:lstStyle/>
                    <a:p>
                      <a:r>
                        <a:rPr lang="en-US" sz="1400" dirty="0" smtClean="0"/>
                        <a:t>Developer</a:t>
                      </a:r>
                      <a:endParaRPr lang="en-US" sz="1400" dirty="0"/>
                    </a:p>
                  </a:txBody>
                  <a:tcPr anchor="ctr"/>
                </a:tc>
                <a:tc>
                  <a:txBody>
                    <a:bodyPr/>
                    <a:lstStyle/>
                    <a:p>
                      <a:endParaRPr lang="en-US" sz="1400" dirty="0"/>
                    </a:p>
                  </a:txBody>
                  <a:tcPr/>
                </a:tc>
              </a:tr>
              <a:tr h="370840">
                <a:tc>
                  <a:txBody>
                    <a:bodyPr/>
                    <a:lstStyle/>
                    <a:p>
                      <a:pPr algn="ctr"/>
                      <a:r>
                        <a:rPr lang="en-US" sz="1400" dirty="0" smtClean="0"/>
                        <a:t>Asia</a:t>
                      </a:r>
                      <a:endParaRPr lang="en-US" sz="1400" dirty="0"/>
                    </a:p>
                  </a:txBody>
                  <a:tcPr anchor="ctr"/>
                </a:tc>
                <a:tc>
                  <a:txBody>
                    <a:bodyPr/>
                    <a:lstStyle/>
                    <a:p>
                      <a:r>
                        <a:rPr lang="en-US" sz="1400" dirty="0" smtClean="0"/>
                        <a:t>China</a:t>
                      </a:r>
                      <a:endParaRPr lang="en-US" sz="1400" dirty="0"/>
                    </a:p>
                  </a:txBody>
                  <a:tcPr anchor="ctr"/>
                </a:tc>
                <a:tc>
                  <a:txBody>
                    <a:bodyPr/>
                    <a:lstStyle/>
                    <a:p>
                      <a:r>
                        <a:rPr lang="en-US" sz="1400" dirty="0" smtClean="0"/>
                        <a:t>Implementer</a:t>
                      </a:r>
                      <a:endParaRPr lang="en-US" sz="1400" dirty="0"/>
                    </a:p>
                  </a:txBody>
                  <a:tcPr anchor="ctr"/>
                </a:tc>
                <a:tc>
                  <a:txBody>
                    <a:bodyPr/>
                    <a:lstStyle/>
                    <a:p>
                      <a:pPr marL="285750" indent="-285750">
                        <a:buFont typeface="Arial" charset="0"/>
                        <a:buChar char="•"/>
                      </a:pPr>
                      <a:r>
                        <a:rPr lang="en-US" sz="1400" baseline="0" dirty="0" smtClean="0">
                          <a:hlinkClick r:id="rId9"/>
                        </a:rPr>
                        <a:t>http://www.ncbi.nlm.nih.gov/pmc/articles/PMC3243277/</a:t>
                      </a:r>
                      <a:endParaRPr lang="en-US" sz="1400" baseline="0" dirty="0" smtClean="0"/>
                    </a:p>
                  </a:txBody>
                  <a:tcPr/>
                </a:tc>
              </a:tr>
              <a:tr h="370840">
                <a:tc>
                  <a:txBody>
                    <a:bodyPr/>
                    <a:lstStyle/>
                    <a:p>
                      <a:pPr algn="ctr"/>
                      <a:r>
                        <a:rPr lang="en-US" sz="1400" dirty="0" smtClean="0"/>
                        <a:t>Middle East</a:t>
                      </a:r>
                      <a:endParaRPr lang="en-US" sz="1400" dirty="0"/>
                    </a:p>
                  </a:txBody>
                  <a:tcPr anchor="ctr"/>
                </a:tc>
                <a:tc>
                  <a:txBody>
                    <a:bodyPr/>
                    <a:lstStyle/>
                    <a:p>
                      <a:r>
                        <a:rPr lang="en-US" sz="1400" dirty="0" smtClean="0"/>
                        <a:t>Saudi Arabia</a:t>
                      </a:r>
                      <a:endParaRPr lang="en-US" sz="1400" dirty="0"/>
                    </a:p>
                  </a:txBody>
                  <a:tcPr anchor="ctr"/>
                </a:tc>
                <a:tc>
                  <a:txBody>
                    <a:bodyPr/>
                    <a:lstStyle/>
                    <a:p>
                      <a:r>
                        <a:rPr lang="en-US" sz="1400" dirty="0" smtClean="0"/>
                        <a:t>Implementer</a:t>
                      </a:r>
                      <a:endParaRPr lang="en-US" sz="1400" dirty="0"/>
                    </a:p>
                  </a:txBody>
                  <a:tcPr anchor="ctr"/>
                </a:tc>
                <a:tc>
                  <a:txBody>
                    <a:bodyPr/>
                    <a:lstStyle/>
                    <a:p>
                      <a:pPr marL="285750" indent="-285750">
                        <a:buFont typeface="Arial" charset="0"/>
                        <a:buChar char="•"/>
                      </a:pPr>
                      <a:r>
                        <a:rPr lang="en-US" sz="1400" dirty="0" smtClean="0"/>
                        <a:t>Medications,</a:t>
                      </a:r>
                      <a:r>
                        <a:rPr lang="en-US" sz="1400" baseline="0" dirty="0" smtClean="0"/>
                        <a:t> immunizations, </a:t>
                      </a:r>
                      <a:r>
                        <a:rPr lang="en-US" sz="1400" baseline="0" dirty="0" err="1" smtClean="0"/>
                        <a:t>eReferral</a:t>
                      </a:r>
                      <a:endParaRPr lang="en-US" sz="1400" baseline="0" dirty="0" smtClean="0"/>
                    </a:p>
                  </a:txBody>
                  <a:tcPr/>
                </a:tc>
              </a:tr>
            </a:tbl>
          </a:graphicData>
        </a:graphic>
      </p:graphicFrame>
      <p:sp>
        <p:nvSpPr>
          <p:cNvPr id="6" name="Rectangle 5"/>
          <p:cNvSpPr/>
          <p:nvPr/>
        </p:nvSpPr>
        <p:spPr>
          <a:xfrm>
            <a:off x="5627447" y="6301315"/>
            <a:ext cx="2838726" cy="338554"/>
          </a:xfrm>
          <a:prstGeom prst="rect">
            <a:avLst/>
          </a:prstGeom>
        </p:spPr>
        <p:txBody>
          <a:bodyPr wrap="none">
            <a:spAutoFit/>
          </a:bodyPr>
          <a:lstStyle/>
          <a:p>
            <a:pPr marL="0" lvl="1" defTabSz="914400">
              <a:defRPr/>
            </a:pPr>
            <a:r>
              <a:rPr lang="en-US" sz="1600" dirty="0">
                <a:solidFill>
                  <a:schemeClr val="tx1">
                    <a:lumMod val="65000"/>
                    <a:lumOff val="35000"/>
                  </a:schemeClr>
                </a:solidFill>
                <a:latin typeface="Arial"/>
                <a:cs typeface="Arial"/>
                <a:hlinkClick r:id="rId10"/>
              </a:rPr>
              <a:t>http://ihe.net/IHE_Worldwide</a:t>
            </a:r>
            <a:r>
              <a:rPr lang="en-US" sz="1600" dirty="0" smtClean="0">
                <a:solidFill>
                  <a:schemeClr val="tx1">
                    <a:lumMod val="65000"/>
                    <a:lumOff val="35000"/>
                  </a:schemeClr>
                </a:solidFill>
                <a:latin typeface="Arial"/>
                <a:cs typeface="Arial"/>
                <a:hlinkClick r:id="rId10"/>
              </a:rPr>
              <a:t>/</a:t>
            </a:r>
            <a:endParaRPr lang="en-US" sz="1600" dirty="0" smtClean="0">
              <a:solidFill>
                <a:schemeClr val="tx1">
                  <a:lumMod val="65000"/>
                  <a:lumOff val="35000"/>
                </a:schemeClr>
              </a:solidFill>
              <a:latin typeface="Arial"/>
              <a:cs typeface="Arial"/>
            </a:endParaRPr>
          </a:p>
        </p:txBody>
      </p:sp>
    </p:spTree>
    <p:extLst>
      <p:ext uri="{BB962C8B-B14F-4D97-AF65-F5344CB8AC3E}">
        <p14:creationId xmlns:p14="http://schemas.microsoft.com/office/powerpoint/2010/main" val="16312884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897794"/>
            <a:ext cx="7772400" cy="463416"/>
          </a:xfrm>
        </p:spPr>
        <p:txBody>
          <a:bodyPr>
            <a:normAutofit fontScale="90000"/>
          </a:bodyPr>
          <a:lstStyle/>
          <a:p>
            <a:r>
              <a:rPr lang="en-US" sz="3000" b="1" u="sng" dirty="0" smtClean="0">
                <a:solidFill>
                  <a:srgbClr val="5A4099"/>
                </a:solidFill>
                <a:latin typeface="Arial"/>
                <a:cs typeface="Arial"/>
              </a:rPr>
              <a:t>Profiles and Technical Frameworks</a:t>
            </a:r>
            <a:endParaRPr lang="en-US" sz="3000" b="1" u="sng" dirty="0">
              <a:solidFill>
                <a:srgbClr val="5A4099"/>
              </a:solidFill>
              <a:latin typeface="Arial"/>
              <a:cs typeface="Arial"/>
            </a:endParaRPr>
          </a:p>
        </p:txBody>
      </p:sp>
      <p:sp>
        <p:nvSpPr>
          <p:cNvPr id="3" name="Subtitle 2"/>
          <p:cNvSpPr>
            <a:spLocks noGrp="1"/>
          </p:cNvSpPr>
          <p:nvPr>
            <p:ph type="subTitle" idx="1"/>
          </p:nvPr>
        </p:nvSpPr>
        <p:spPr>
          <a:xfrm>
            <a:off x="509259" y="1844870"/>
            <a:ext cx="7730731" cy="4859540"/>
          </a:xfrm>
        </p:spPr>
        <p:txBody>
          <a:bodyPr>
            <a:normAutofit/>
          </a:bodyPr>
          <a:lstStyle/>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Content</a:t>
            </a:r>
          </a:p>
          <a:p>
            <a:pPr marL="800100" lvl="2" indent="-342900" algn="l">
              <a:spcBef>
                <a:spcPts val="0"/>
              </a:spcBef>
              <a:spcAft>
                <a:spcPts val="1200"/>
              </a:spcAft>
              <a:buFont typeface="Arial" charset="0"/>
              <a:buChar char="•"/>
            </a:pPr>
            <a:r>
              <a:rPr lang="en-US" sz="1600" dirty="0">
                <a:solidFill>
                  <a:schemeClr val="tx1">
                    <a:lumMod val="65000"/>
                    <a:lumOff val="35000"/>
                  </a:schemeClr>
                </a:solidFill>
                <a:latin typeface="Arial"/>
                <a:cs typeface="Arial"/>
              </a:rPr>
              <a:t>S</a:t>
            </a:r>
            <a:r>
              <a:rPr lang="en-US" sz="1600" dirty="0" smtClean="0">
                <a:solidFill>
                  <a:schemeClr val="tx1">
                    <a:lumMod val="65000"/>
                    <a:lumOff val="35000"/>
                  </a:schemeClr>
                </a:solidFill>
                <a:latin typeface="Arial"/>
                <a:cs typeface="Arial"/>
              </a:rPr>
              <a:t>tructuring clinical or financial content</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Uses Content Creator, Content Consumer actors</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CDA, FHIR</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Integration</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Interaction between two systems</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Uses a variety of actors and transactions</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HL7v3, FHIR, etc.</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Workflow</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Interaction between a patient and multiple providers</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Cross-domain</a:t>
            </a:r>
          </a:p>
        </p:txBody>
      </p:sp>
      <p:pic>
        <p:nvPicPr>
          <p:cNvPr id="9" name="Picture 8"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6" name="Title 1"/>
          <p:cNvSpPr txBox="1">
            <a:spLocks/>
          </p:cNvSpPr>
          <p:nvPr/>
        </p:nvSpPr>
        <p:spPr>
          <a:xfrm>
            <a:off x="671944" y="1330751"/>
            <a:ext cx="7772400" cy="463416"/>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solidFill>
                  <a:srgbClr val="5A4099"/>
                </a:solidFill>
                <a:latin typeface="Arial"/>
                <a:cs typeface="Arial"/>
              </a:rPr>
              <a:t>Profiling Approaches</a:t>
            </a:r>
            <a:endParaRPr lang="en-US" sz="2400" dirty="0">
              <a:solidFill>
                <a:srgbClr val="5A4099"/>
              </a:solidFill>
              <a:latin typeface="Arial"/>
              <a:cs typeface="Arial"/>
            </a:endParaRPr>
          </a:p>
        </p:txBody>
      </p:sp>
      <p:sp>
        <p:nvSpPr>
          <p:cNvPr id="10" name="Subtitle 2"/>
          <p:cNvSpPr txBox="1">
            <a:spLocks/>
          </p:cNvSpPr>
          <p:nvPr/>
        </p:nvSpPr>
        <p:spPr>
          <a:xfrm>
            <a:off x="4662162" y="1847088"/>
            <a:ext cx="4041958" cy="485954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800100" lvl="2" indent="-342900" algn="l">
              <a:spcBef>
                <a:spcPts val="0"/>
              </a:spcBef>
              <a:spcAft>
                <a:spcPts val="1200"/>
              </a:spcAft>
              <a:buFont typeface="Arial" charset="0"/>
              <a:buChar char="•"/>
            </a:pPr>
            <a:endParaRPr lang="en-US" sz="1600" dirty="0">
              <a:solidFill>
                <a:schemeClr val="tx1">
                  <a:lumMod val="65000"/>
                  <a:lumOff val="35000"/>
                </a:schemeClr>
              </a:solidFill>
              <a:latin typeface="Arial"/>
              <a:cs typeface="Arial"/>
            </a:endParaRPr>
          </a:p>
        </p:txBody>
      </p:sp>
    </p:spTree>
    <p:extLst>
      <p:ext uri="{BB962C8B-B14F-4D97-AF65-F5344CB8AC3E}">
        <p14:creationId xmlns:p14="http://schemas.microsoft.com/office/powerpoint/2010/main" val="19882890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897794"/>
            <a:ext cx="7772400" cy="463416"/>
          </a:xfrm>
        </p:spPr>
        <p:txBody>
          <a:bodyPr>
            <a:normAutofit fontScale="90000"/>
          </a:bodyPr>
          <a:lstStyle/>
          <a:p>
            <a:r>
              <a:rPr lang="en-US" sz="3000" b="1" u="sng" dirty="0" smtClean="0">
                <a:solidFill>
                  <a:srgbClr val="5A4099"/>
                </a:solidFill>
                <a:latin typeface="Arial"/>
                <a:cs typeface="Arial"/>
              </a:rPr>
              <a:t>Profiles and Technical Frameworks</a:t>
            </a:r>
            <a:endParaRPr lang="en-US" sz="3000" b="1" u="sng" dirty="0">
              <a:solidFill>
                <a:srgbClr val="5A4099"/>
              </a:solidFill>
              <a:latin typeface="Arial"/>
              <a:cs typeface="Arial"/>
            </a:endParaRPr>
          </a:p>
        </p:txBody>
      </p:sp>
      <p:sp>
        <p:nvSpPr>
          <p:cNvPr id="3" name="Subtitle 2"/>
          <p:cNvSpPr>
            <a:spLocks noGrp="1"/>
          </p:cNvSpPr>
          <p:nvPr>
            <p:ph type="subTitle" idx="1"/>
          </p:nvPr>
        </p:nvSpPr>
        <p:spPr>
          <a:xfrm>
            <a:off x="509260" y="1844870"/>
            <a:ext cx="4041958" cy="4859540"/>
          </a:xfrm>
        </p:spPr>
        <p:txBody>
          <a:bodyPr>
            <a:noAutofit/>
          </a:bodyPr>
          <a:lstStyle/>
          <a:p>
            <a:pPr marL="342900" lvl="1" indent="-342900" algn="l">
              <a:spcBef>
                <a:spcPts val="0"/>
              </a:spcBef>
              <a:spcAft>
                <a:spcPts val="1200"/>
              </a:spcAft>
              <a:buFont typeface="Arial" charset="0"/>
              <a:buChar char="•"/>
            </a:pPr>
            <a:r>
              <a:rPr lang="en-US" sz="1600" b="1" dirty="0">
                <a:solidFill>
                  <a:srgbClr val="FF5FEC"/>
                </a:solidFill>
                <a:latin typeface="Arial"/>
                <a:cs typeface="Arial"/>
              </a:rPr>
              <a:t>Antepartum </a:t>
            </a:r>
            <a:r>
              <a:rPr lang="en-US" sz="1600" b="1" dirty="0" smtClean="0">
                <a:solidFill>
                  <a:srgbClr val="FF5FEC"/>
                </a:solidFill>
                <a:latin typeface="Arial"/>
                <a:cs typeface="Arial"/>
              </a:rPr>
              <a:t>Education (APE)</a:t>
            </a:r>
          </a:p>
          <a:p>
            <a:pPr marL="342900" lvl="1" indent="-342900" algn="l">
              <a:spcBef>
                <a:spcPts val="0"/>
              </a:spcBef>
              <a:spcAft>
                <a:spcPts val="1200"/>
              </a:spcAft>
              <a:buFont typeface="Arial" charset="0"/>
              <a:buChar char="•"/>
            </a:pPr>
            <a:r>
              <a:rPr lang="en-US" sz="1600" b="1" dirty="0">
                <a:solidFill>
                  <a:srgbClr val="FF5FEC"/>
                </a:solidFill>
                <a:latin typeface="Arial"/>
                <a:cs typeface="Arial"/>
              </a:rPr>
              <a:t>Antepartum History and Physical (APHP)</a:t>
            </a:r>
          </a:p>
          <a:p>
            <a:pPr marL="342900" lvl="1" indent="-342900" algn="l">
              <a:spcBef>
                <a:spcPts val="0"/>
              </a:spcBef>
              <a:spcAft>
                <a:spcPts val="1200"/>
              </a:spcAft>
              <a:buFont typeface="Arial" charset="0"/>
              <a:buChar char="•"/>
            </a:pPr>
            <a:r>
              <a:rPr lang="en-US" sz="1600" b="1" dirty="0">
                <a:solidFill>
                  <a:srgbClr val="FF5FEC"/>
                </a:solidFill>
                <a:latin typeface="Arial"/>
                <a:cs typeface="Arial"/>
              </a:rPr>
              <a:t>Antepartum Laboratory (APL)</a:t>
            </a:r>
          </a:p>
          <a:p>
            <a:pPr marL="342900" lvl="1" indent="-342900" algn="l">
              <a:spcBef>
                <a:spcPts val="0"/>
              </a:spcBef>
              <a:spcAft>
                <a:spcPts val="1200"/>
              </a:spcAft>
              <a:buFont typeface="Arial" charset="0"/>
              <a:buChar char="•"/>
            </a:pPr>
            <a:r>
              <a:rPr lang="en-US" sz="1600" b="1" dirty="0">
                <a:solidFill>
                  <a:srgbClr val="FF5FEC"/>
                </a:solidFill>
                <a:latin typeface="Arial"/>
                <a:cs typeface="Arial"/>
              </a:rPr>
              <a:t>Antepartum Summary (APS)</a:t>
            </a:r>
          </a:p>
          <a:p>
            <a:pPr marL="342900" lvl="1" indent="-342900" algn="l">
              <a:spcBef>
                <a:spcPts val="0"/>
              </a:spcBef>
              <a:spcAft>
                <a:spcPts val="1200"/>
              </a:spcAft>
              <a:buFont typeface="Arial" charset="0"/>
              <a:buChar char="•"/>
            </a:pPr>
            <a:r>
              <a:rPr lang="en-US" sz="1600" b="1" dirty="0">
                <a:solidFill>
                  <a:srgbClr val="00B050"/>
                </a:solidFill>
                <a:latin typeface="Arial"/>
                <a:cs typeface="Arial"/>
              </a:rPr>
              <a:t>Composite Triage Note and Nursing Note (CTNN)</a:t>
            </a:r>
          </a:p>
          <a:p>
            <a:pPr marL="342900" lvl="1"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Cross-enterprise </a:t>
            </a:r>
            <a:r>
              <a:rPr lang="en-US" sz="1600" dirty="0">
                <a:solidFill>
                  <a:schemeClr val="tx1">
                    <a:lumMod val="65000"/>
                    <a:lumOff val="35000"/>
                  </a:schemeClr>
                </a:solidFill>
                <a:latin typeface="Arial"/>
                <a:cs typeface="Arial"/>
              </a:rPr>
              <a:t>Sharing of Medical </a:t>
            </a:r>
            <a:r>
              <a:rPr lang="en-US" sz="1600" dirty="0" smtClean="0">
                <a:solidFill>
                  <a:schemeClr val="tx1">
                    <a:lumMod val="65000"/>
                    <a:lumOff val="35000"/>
                  </a:schemeClr>
                </a:solidFill>
                <a:latin typeface="Arial"/>
                <a:cs typeface="Arial"/>
              </a:rPr>
              <a:t>Summaries (XDS-MS)</a:t>
            </a:r>
          </a:p>
          <a:p>
            <a:pPr marL="342900" lvl="1" indent="-342900" algn="l">
              <a:spcBef>
                <a:spcPts val="0"/>
              </a:spcBef>
              <a:spcAft>
                <a:spcPts val="1200"/>
              </a:spcAft>
              <a:buFont typeface="Arial" charset="0"/>
              <a:buChar char="•"/>
            </a:pPr>
            <a:r>
              <a:rPr lang="en-US" sz="1600" b="1" dirty="0" smtClean="0">
                <a:solidFill>
                  <a:srgbClr val="00B050"/>
                </a:solidFill>
                <a:latin typeface="Arial"/>
                <a:cs typeface="Arial"/>
              </a:rPr>
              <a:t>ED </a:t>
            </a:r>
            <a:r>
              <a:rPr lang="en-US" sz="1600" b="1" dirty="0">
                <a:solidFill>
                  <a:srgbClr val="00B050"/>
                </a:solidFill>
                <a:latin typeface="Arial"/>
                <a:cs typeface="Arial"/>
              </a:rPr>
              <a:t>Physician </a:t>
            </a:r>
            <a:r>
              <a:rPr lang="en-US" sz="1600" b="1" dirty="0" smtClean="0">
                <a:solidFill>
                  <a:srgbClr val="00B050"/>
                </a:solidFill>
                <a:latin typeface="Arial"/>
                <a:cs typeface="Arial"/>
              </a:rPr>
              <a:t>Note (EDPN)</a:t>
            </a:r>
          </a:p>
          <a:p>
            <a:pPr marL="342900" lvl="1" indent="-342900" algn="l">
              <a:spcBef>
                <a:spcPts val="0"/>
              </a:spcBef>
              <a:spcAft>
                <a:spcPts val="1200"/>
              </a:spcAft>
              <a:buFont typeface="Arial" charset="0"/>
              <a:buChar char="•"/>
            </a:pPr>
            <a:r>
              <a:rPr lang="en-US" sz="1600" b="1" dirty="0">
                <a:solidFill>
                  <a:srgbClr val="00B050"/>
                </a:solidFill>
                <a:latin typeface="Arial"/>
                <a:cs typeface="Arial"/>
              </a:rPr>
              <a:t>Emergency Department Referral (EDR)</a:t>
            </a:r>
          </a:p>
          <a:p>
            <a:pPr marL="342900" lvl="1" indent="-342900" algn="l">
              <a:spcBef>
                <a:spcPts val="0"/>
              </a:spcBef>
              <a:spcAft>
                <a:spcPts val="1200"/>
              </a:spcAft>
              <a:buFont typeface="Arial" charset="0"/>
              <a:buChar char="•"/>
            </a:pPr>
            <a:r>
              <a:rPr lang="en-US" sz="1600" b="1" dirty="0">
                <a:solidFill>
                  <a:srgbClr val="00B050"/>
                </a:solidFill>
                <a:latin typeface="Arial"/>
                <a:cs typeface="Arial"/>
              </a:rPr>
              <a:t>EMS Transfer Summary (EMS)</a:t>
            </a:r>
          </a:p>
          <a:p>
            <a:pPr marL="342900" lvl="1" indent="-342900" algn="l">
              <a:spcBef>
                <a:spcPts val="0"/>
              </a:spcBef>
              <a:spcAft>
                <a:spcPts val="1200"/>
              </a:spcAft>
              <a:buFont typeface="Arial" charset="0"/>
              <a:buChar char="•"/>
            </a:pPr>
            <a:r>
              <a:rPr lang="en-US" sz="1600" b="1" dirty="0" err="1" smtClean="0">
                <a:solidFill>
                  <a:srgbClr val="0070C0"/>
                </a:solidFill>
                <a:latin typeface="Arial"/>
                <a:cs typeface="Arial"/>
              </a:rPr>
              <a:t>eNursing</a:t>
            </a:r>
            <a:r>
              <a:rPr lang="en-US" sz="1600" b="1" dirty="0" smtClean="0">
                <a:solidFill>
                  <a:srgbClr val="0070C0"/>
                </a:solidFill>
                <a:latin typeface="Arial"/>
                <a:cs typeface="Arial"/>
              </a:rPr>
              <a:t> Summary (ENS)</a:t>
            </a:r>
          </a:p>
        </p:txBody>
      </p:sp>
      <p:pic>
        <p:nvPicPr>
          <p:cNvPr id="9" name="Picture 8"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6" name="Title 1"/>
          <p:cNvSpPr txBox="1">
            <a:spLocks/>
          </p:cNvSpPr>
          <p:nvPr/>
        </p:nvSpPr>
        <p:spPr>
          <a:xfrm>
            <a:off x="671944" y="1330751"/>
            <a:ext cx="7772400" cy="463416"/>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solidFill>
                  <a:srgbClr val="5A4099"/>
                </a:solidFill>
                <a:latin typeface="Arial"/>
                <a:cs typeface="Arial"/>
              </a:rPr>
              <a:t>23 Content Profiles</a:t>
            </a:r>
            <a:endParaRPr lang="en-US" sz="2400" dirty="0">
              <a:solidFill>
                <a:srgbClr val="5A4099"/>
              </a:solidFill>
              <a:latin typeface="Arial"/>
              <a:cs typeface="Arial"/>
            </a:endParaRPr>
          </a:p>
        </p:txBody>
      </p:sp>
      <p:sp>
        <p:nvSpPr>
          <p:cNvPr id="10" name="Subtitle 2"/>
          <p:cNvSpPr txBox="1">
            <a:spLocks/>
          </p:cNvSpPr>
          <p:nvPr/>
        </p:nvSpPr>
        <p:spPr>
          <a:xfrm>
            <a:off x="4662162" y="1847088"/>
            <a:ext cx="4041958" cy="4859540"/>
          </a:xfrm>
          <a:prstGeom prst="rect">
            <a:avLst/>
          </a:prstGeom>
        </p:spPr>
        <p:txBody>
          <a:bodyPr vert="horz" lIns="91440" tIns="45720" rIns="91440" bIns="45720" rtlCol="0">
            <a:normAutofit fontScale="775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Immunization Content (IC)</a:t>
            </a:r>
          </a:p>
          <a:p>
            <a:pPr marL="342900" lvl="1" indent="-342900" algn="l">
              <a:spcBef>
                <a:spcPts val="0"/>
              </a:spcBef>
              <a:spcAft>
                <a:spcPts val="1200"/>
              </a:spcAft>
              <a:buFont typeface="Arial" charset="0"/>
              <a:buChar char="•"/>
            </a:pPr>
            <a:r>
              <a:rPr lang="en-US" sz="2000" dirty="0" err="1" smtClean="0">
                <a:solidFill>
                  <a:schemeClr val="tx1">
                    <a:lumMod val="65000"/>
                    <a:lumOff val="35000"/>
                  </a:schemeClr>
                </a:solidFill>
                <a:latin typeface="Arial"/>
                <a:cs typeface="Arial"/>
              </a:rPr>
              <a:t>Interfacility</a:t>
            </a:r>
            <a:r>
              <a:rPr lang="en-US" sz="2000" dirty="0" smtClean="0">
                <a:solidFill>
                  <a:schemeClr val="tx1">
                    <a:lumMod val="65000"/>
                    <a:lumOff val="35000"/>
                  </a:schemeClr>
                </a:solidFill>
                <a:latin typeface="Arial"/>
                <a:cs typeface="Arial"/>
              </a:rPr>
              <a:t> </a:t>
            </a:r>
            <a:r>
              <a:rPr lang="en-US" sz="2000" dirty="0">
                <a:solidFill>
                  <a:schemeClr val="tx1">
                    <a:lumMod val="65000"/>
                    <a:lumOff val="35000"/>
                  </a:schemeClr>
                </a:solidFill>
                <a:latin typeface="Arial"/>
                <a:cs typeface="Arial"/>
              </a:rPr>
              <a:t>Transport </a:t>
            </a:r>
            <a:r>
              <a:rPr lang="en-US" sz="2000" dirty="0" smtClean="0">
                <a:solidFill>
                  <a:schemeClr val="tx1">
                    <a:lumMod val="65000"/>
                    <a:lumOff val="35000"/>
                  </a:schemeClr>
                </a:solidFill>
                <a:latin typeface="Arial"/>
                <a:cs typeface="Arial"/>
              </a:rPr>
              <a:t>Summary (ITS)</a:t>
            </a:r>
          </a:p>
          <a:p>
            <a:pPr marL="342900" lvl="1" indent="-342900" algn="l">
              <a:spcBef>
                <a:spcPts val="0"/>
              </a:spcBef>
              <a:spcAft>
                <a:spcPts val="1200"/>
              </a:spcAft>
              <a:buFont typeface="Arial" charset="0"/>
              <a:buChar char="•"/>
            </a:pPr>
            <a:r>
              <a:rPr lang="en-US" sz="2100" b="1" dirty="0">
                <a:solidFill>
                  <a:srgbClr val="FF5FEC"/>
                </a:solidFill>
                <a:latin typeface="Arial"/>
                <a:cs typeface="Arial"/>
              </a:rPr>
              <a:t>Labor and Delivery History and Physical (LDHP)</a:t>
            </a:r>
          </a:p>
          <a:p>
            <a:pPr marL="342900" lvl="1" indent="-342900" algn="l">
              <a:spcBef>
                <a:spcPts val="0"/>
              </a:spcBef>
              <a:spcAft>
                <a:spcPts val="1200"/>
              </a:spcAft>
              <a:buFont typeface="Arial" charset="0"/>
              <a:buChar char="•"/>
            </a:pPr>
            <a:r>
              <a:rPr lang="en-US" sz="2100" b="1" dirty="0">
                <a:solidFill>
                  <a:srgbClr val="FF5FEC"/>
                </a:solidFill>
                <a:latin typeface="Arial"/>
                <a:cs typeface="Arial"/>
              </a:rPr>
              <a:t>Labor and Delivery Summary (LDS)</a:t>
            </a:r>
          </a:p>
          <a:p>
            <a:pPr marL="342900" lvl="1" indent="-342900" algn="l">
              <a:spcBef>
                <a:spcPts val="0"/>
              </a:spcBef>
              <a:spcAft>
                <a:spcPts val="1200"/>
              </a:spcAft>
              <a:buFont typeface="Arial" charset="0"/>
              <a:buChar char="•"/>
            </a:pPr>
            <a:r>
              <a:rPr lang="en-US" sz="2100" b="1" dirty="0">
                <a:solidFill>
                  <a:srgbClr val="FF5FEC"/>
                </a:solidFill>
                <a:latin typeface="Arial"/>
                <a:cs typeface="Arial"/>
              </a:rPr>
              <a:t>Maternal Discharge Summary (MDS)</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Multiple </a:t>
            </a:r>
            <a:r>
              <a:rPr lang="en-US" sz="2000" dirty="0">
                <a:solidFill>
                  <a:schemeClr val="tx1">
                    <a:lumMod val="65000"/>
                    <a:lumOff val="35000"/>
                  </a:schemeClr>
                </a:solidFill>
                <a:latin typeface="Arial"/>
                <a:cs typeface="Arial"/>
              </a:rPr>
              <a:t>Content </a:t>
            </a:r>
            <a:r>
              <a:rPr lang="en-US" sz="2000" dirty="0" smtClean="0">
                <a:solidFill>
                  <a:schemeClr val="tx1">
                    <a:lumMod val="65000"/>
                    <a:lumOff val="35000"/>
                  </a:schemeClr>
                </a:solidFill>
                <a:latin typeface="Arial"/>
                <a:cs typeface="Arial"/>
              </a:rPr>
              <a:t>Views (MCV)</a:t>
            </a:r>
          </a:p>
          <a:p>
            <a:pPr marL="342900" lvl="1" indent="-342900" algn="l">
              <a:spcBef>
                <a:spcPts val="0"/>
              </a:spcBef>
              <a:spcAft>
                <a:spcPts val="1200"/>
              </a:spcAft>
              <a:buFont typeface="Arial" charset="0"/>
              <a:buChar char="•"/>
            </a:pPr>
            <a:r>
              <a:rPr lang="en-US" sz="2100" b="1" dirty="0">
                <a:solidFill>
                  <a:srgbClr val="FF5FEC"/>
                </a:solidFill>
                <a:latin typeface="Arial"/>
                <a:cs typeface="Arial"/>
              </a:rPr>
              <a:t>Newborn Discharge Summary (NDS)</a:t>
            </a:r>
          </a:p>
          <a:p>
            <a:pPr marL="342900" lvl="1" indent="-342900" algn="l">
              <a:spcBef>
                <a:spcPts val="0"/>
              </a:spcBef>
              <a:spcAft>
                <a:spcPts val="1200"/>
              </a:spcAft>
              <a:buFont typeface="Arial" charset="0"/>
              <a:buChar char="•"/>
            </a:pPr>
            <a:r>
              <a:rPr lang="en-US" sz="2100" b="1" dirty="0">
                <a:solidFill>
                  <a:srgbClr val="0070C0"/>
                </a:solidFill>
                <a:latin typeface="Arial"/>
                <a:cs typeface="Arial"/>
              </a:rPr>
              <a:t>Nursing Note (NN)</a:t>
            </a:r>
          </a:p>
          <a:p>
            <a:pPr marL="342900" lvl="1" indent="-342900" algn="l">
              <a:spcBef>
                <a:spcPts val="0"/>
              </a:spcBef>
              <a:spcAft>
                <a:spcPts val="1200"/>
              </a:spcAft>
              <a:buFont typeface="Arial" charset="0"/>
              <a:buChar char="•"/>
            </a:pPr>
            <a:r>
              <a:rPr lang="en-US" sz="2100" b="1" dirty="0">
                <a:solidFill>
                  <a:srgbClr val="0070C0"/>
                </a:solidFill>
                <a:latin typeface="Arial"/>
                <a:cs typeface="Arial"/>
              </a:rPr>
              <a:t>Patient Care Plan (PCP)</a:t>
            </a:r>
          </a:p>
          <a:p>
            <a:pPr marL="342900" lvl="1" indent="-342900" algn="l">
              <a:spcBef>
                <a:spcPts val="0"/>
              </a:spcBef>
              <a:spcAft>
                <a:spcPts val="1200"/>
              </a:spcAft>
              <a:buFont typeface="Arial" charset="0"/>
              <a:buChar char="•"/>
            </a:pPr>
            <a:r>
              <a:rPr lang="en-US" sz="2100" b="1" dirty="0">
                <a:solidFill>
                  <a:srgbClr val="0070C0"/>
                </a:solidFill>
                <a:latin typeface="Arial"/>
                <a:cs typeface="Arial"/>
              </a:rPr>
              <a:t>Patient Plan of Care (</a:t>
            </a:r>
            <a:r>
              <a:rPr lang="en-US" sz="2100" b="1" dirty="0" err="1">
                <a:solidFill>
                  <a:srgbClr val="0070C0"/>
                </a:solidFill>
                <a:latin typeface="Arial"/>
                <a:cs typeface="Arial"/>
              </a:rPr>
              <a:t>PPoC</a:t>
            </a:r>
            <a:r>
              <a:rPr lang="en-US" sz="2100" b="1" dirty="0">
                <a:solidFill>
                  <a:srgbClr val="0070C0"/>
                </a:solidFill>
                <a:latin typeface="Arial"/>
                <a:cs typeface="Arial"/>
              </a:rPr>
              <a:t>)</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Personal </a:t>
            </a:r>
            <a:r>
              <a:rPr lang="en-US" sz="2000" dirty="0">
                <a:solidFill>
                  <a:schemeClr val="tx1">
                    <a:lumMod val="65000"/>
                    <a:lumOff val="35000"/>
                  </a:schemeClr>
                </a:solidFill>
                <a:latin typeface="Arial"/>
                <a:cs typeface="Arial"/>
              </a:rPr>
              <a:t>Health </a:t>
            </a:r>
            <a:r>
              <a:rPr lang="en-US" sz="2000" dirty="0" smtClean="0">
                <a:solidFill>
                  <a:schemeClr val="tx1">
                    <a:lumMod val="65000"/>
                    <a:lumOff val="35000"/>
                  </a:schemeClr>
                </a:solidFill>
                <a:latin typeface="Arial"/>
                <a:cs typeface="Arial"/>
              </a:rPr>
              <a:t>Record (XPHR)</a:t>
            </a:r>
          </a:p>
          <a:p>
            <a:pPr marL="342900" lvl="1" indent="-342900" algn="l">
              <a:spcBef>
                <a:spcPts val="0"/>
              </a:spcBef>
              <a:spcAft>
                <a:spcPts val="1200"/>
              </a:spcAft>
              <a:buFont typeface="Arial" charset="0"/>
              <a:buChar char="•"/>
            </a:pPr>
            <a:r>
              <a:rPr lang="en-US" sz="2100" b="1" dirty="0">
                <a:solidFill>
                  <a:srgbClr val="FF5FEC"/>
                </a:solidFill>
                <a:latin typeface="Arial"/>
                <a:cs typeface="Arial"/>
              </a:rPr>
              <a:t>Postpartum Visit Summary (PVS)</a:t>
            </a:r>
          </a:p>
          <a:p>
            <a:pPr marL="342900" lvl="1" indent="-342900" algn="l">
              <a:spcBef>
                <a:spcPts val="0"/>
              </a:spcBef>
              <a:spcAft>
                <a:spcPts val="1200"/>
              </a:spcAft>
              <a:buFont typeface="Arial" charset="0"/>
              <a:buChar char="•"/>
            </a:pPr>
            <a:r>
              <a:rPr lang="en-US" sz="2100" b="1" dirty="0">
                <a:solidFill>
                  <a:srgbClr val="00B050"/>
                </a:solidFill>
                <a:latin typeface="Arial"/>
                <a:cs typeface="Arial"/>
              </a:rPr>
              <a:t>Triage Note (TN)</a:t>
            </a:r>
          </a:p>
          <a:p>
            <a:pPr marL="342900" lvl="1" indent="-342900" algn="l">
              <a:spcBef>
                <a:spcPts val="0"/>
              </a:spcBef>
              <a:spcAft>
                <a:spcPts val="1200"/>
              </a:spcAft>
              <a:buFont typeface="Arial" charset="0"/>
              <a:buChar char="•"/>
            </a:pPr>
            <a:endParaRPr lang="en-US" sz="2000" dirty="0">
              <a:solidFill>
                <a:schemeClr val="tx1">
                  <a:lumMod val="65000"/>
                  <a:lumOff val="35000"/>
                </a:schemeClr>
              </a:solidFill>
              <a:latin typeface="Arial"/>
              <a:cs typeface="Arial"/>
            </a:endParaRPr>
          </a:p>
        </p:txBody>
      </p:sp>
      <p:sp>
        <p:nvSpPr>
          <p:cNvPr id="4" name="TextBox 3"/>
          <p:cNvSpPr txBox="1"/>
          <p:nvPr/>
        </p:nvSpPr>
        <p:spPr>
          <a:xfrm>
            <a:off x="6129769" y="178276"/>
            <a:ext cx="2937022" cy="646331"/>
          </a:xfrm>
          <a:prstGeom prst="rect">
            <a:avLst/>
          </a:prstGeom>
          <a:noFill/>
        </p:spPr>
        <p:txBody>
          <a:bodyPr wrap="none" rtlCol="0">
            <a:spAutoFit/>
          </a:bodyPr>
          <a:lstStyle/>
          <a:p>
            <a:r>
              <a:rPr lang="en-US" sz="1200" b="1" dirty="0">
                <a:solidFill>
                  <a:srgbClr val="FF5FEC"/>
                </a:solidFill>
                <a:latin typeface="Arial"/>
                <a:cs typeface="Arial"/>
              </a:rPr>
              <a:t>Pink= Perinatal</a:t>
            </a:r>
          </a:p>
          <a:p>
            <a:r>
              <a:rPr lang="en-US" sz="1200" b="1" dirty="0">
                <a:solidFill>
                  <a:srgbClr val="00B050"/>
                </a:solidFill>
                <a:latin typeface="Arial"/>
                <a:cs typeface="Arial"/>
              </a:rPr>
              <a:t>Green = Emergency Care</a:t>
            </a:r>
          </a:p>
          <a:p>
            <a:r>
              <a:rPr lang="en-US" sz="1200" b="1" dirty="0">
                <a:solidFill>
                  <a:srgbClr val="0070C0"/>
                </a:solidFill>
                <a:latin typeface="Arial"/>
                <a:cs typeface="Arial"/>
              </a:rPr>
              <a:t>Blue= Nursing and Care Coordination</a:t>
            </a:r>
          </a:p>
        </p:txBody>
      </p:sp>
    </p:spTree>
    <p:extLst>
      <p:ext uri="{BB962C8B-B14F-4D97-AF65-F5344CB8AC3E}">
        <p14:creationId xmlns:p14="http://schemas.microsoft.com/office/powerpoint/2010/main" val="8230138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897794"/>
            <a:ext cx="7772400" cy="463416"/>
          </a:xfrm>
        </p:spPr>
        <p:txBody>
          <a:bodyPr>
            <a:normAutofit fontScale="90000"/>
          </a:bodyPr>
          <a:lstStyle/>
          <a:p>
            <a:r>
              <a:rPr lang="en-US" sz="3000" b="1" u="sng" dirty="0" smtClean="0">
                <a:solidFill>
                  <a:srgbClr val="5A4099"/>
                </a:solidFill>
                <a:latin typeface="Arial"/>
                <a:cs typeface="Arial"/>
              </a:rPr>
              <a:t>Profiles and Technical Frameworks</a:t>
            </a:r>
            <a:endParaRPr lang="en-US" sz="3000" b="1" u="sng" dirty="0">
              <a:solidFill>
                <a:srgbClr val="5A4099"/>
              </a:solidFill>
              <a:latin typeface="Arial"/>
              <a:cs typeface="Arial"/>
            </a:endParaRPr>
          </a:p>
        </p:txBody>
      </p:sp>
      <p:sp>
        <p:nvSpPr>
          <p:cNvPr id="3" name="Subtitle 2"/>
          <p:cNvSpPr>
            <a:spLocks noGrp="1"/>
          </p:cNvSpPr>
          <p:nvPr>
            <p:ph type="subTitle" idx="1"/>
          </p:nvPr>
        </p:nvSpPr>
        <p:spPr>
          <a:xfrm>
            <a:off x="509260" y="1844870"/>
            <a:ext cx="4041958" cy="4859540"/>
          </a:xfrm>
        </p:spPr>
        <p:txBody>
          <a:bodyPr>
            <a:normAutofit/>
          </a:bodyPr>
          <a:lstStyle/>
          <a:p>
            <a:pPr marL="342900" lvl="1" indent="-342900" algn="l">
              <a:spcBef>
                <a:spcPts val="0"/>
              </a:spcBef>
              <a:spcAft>
                <a:spcPts val="1200"/>
              </a:spcAft>
              <a:buFont typeface="Arial" charset="0"/>
              <a:buChar char="•"/>
            </a:pPr>
            <a:r>
              <a:rPr lang="en-US" sz="2000" b="1" dirty="0">
                <a:solidFill>
                  <a:srgbClr val="0070C0"/>
                </a:solidFill>
                <a:latin typeface="Arial"/>
                <a:cs typeface="Arial"/>
              </a:rPr>
              <a:t>Bed Management (BED)</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Clinical Mapping (CMAP)</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Guideline </a:t>
            </a:r>
            <a:r>
              <a:rPr lang="en-US" sz="2000" dirty="0">
                <a:solidFill>
                  <a:schemeClr val="tx1">
                    <a:lumMod val="65000"/>
                    <a:lumOff val="35000"/>
                  </a:schemeClr>
                </a:solidFill>
                <a:latin typeface="Arial"/>
                <a:cs typeface="Arial"/>
              </a:rPr>
              <a:t>Appropriate </a:t>
            </a:r>
            <a:r>
              <a:rPr lang="en-US" sz="2000" dirty="0" smtClean="0">
                <a:solidFill>
                  <a:schemeClr val="tx1">
                    <a:lumMod val="65000"/>
                    <a:lumOff val="35000"/>
                  </a:schemeClr>
                </a:solidFill>
                <a:latin typeface="Arial"/>
                <a:cs typeface="Arial"/>
              </a:rPr>
              <a:t>Ordering (GAO)</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Query </a:t>
            </a:r>
            <a:r>
              <a:rPr lang="en-US" sz="2000" dirty="0">
                <a:solidFill>
                  <a:schemeClr val="tx1">
                    <a:lumMod val="65000"/>
                    <a:lumOff val="35000"/>
                  </a:schemeClr>
                </a:solidFill>
                <a:latin typeface="Arial"/>
                <a:cs typeface="Arial"/>
              </a:rPr>
              <a:t>for </a:t>
            </a:r>
            <a:r>
              <a:rPr lang="en-US" sz="2000" dirty="0" smtClean="0">
                <a:solidFill>
                  <a:schemeClr val="tx1">
                    <a:lumMod val="65000"/>
                    <a:lumOff val="35000"/>
                  </a:schemeClr>
                </a:solidFill>
                <a:latin typeface="Arial"/>
                <a:cs typeface="Arial"/>
              </a:rPr>
              <a:t>Existing Data (QED)</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Query for Existing Data for Mobile (</a:t>
            </a:r>
            <a:r>
              <a:rPr lang="en-US" sz="2000" dirty="0" err="1" smtClean="0">
                <a:solidFill>
                  <a:schemeClr val="tx1">
                    <a:lumMod val="65000"/>
                    <a:lumOff val="35000"/>
                  </a:schemeClr>
                </a:solidFill>
                <a:latin typeface="Arial"/>
                <a:cs typeface="Arial"/>
              </a:rPr>
              <a:t>QEDm</a:t>
            </a:r>
            <a:r>
              <a:rPr lang="en-US" sz="2000" dirty="0" smtClean="0">
                <a:solidFill>
                  <a:schemeClr val="tx1">
                    <a:lumMod val="65000"/>
                    <a:lumOff val="35000"/>
                  </a:schemeClr>
                </a:solidFill>
                <a:latin typeface="Arial"/>
                <a:cs typeface="Arial"/>
              </a:rPr>
              <a:t>)</a:t>
            </a:r>
          </a:p>
          <a:p>
            <a:pPr marL="342900" lvl="1" indent="-342900" algn="l">
              <a:spcBef>
                <a:spcPts val="0"/>
              </a:spcBef>
              <a:spcAft>
                <a:spcPts val="1200"/>
              </a:spcAft>
              <a:buFont typeface="Arial" charset="0"/>
              <a:buChar char="•"/>
            </a:pPr>
            <a:r>
              <a:rPr lang="en-US" sz="2000" dirty="0">
                <a:solidFill>
                  <a:schemeClr val="tx1">
                    <a:lumMod val="65000"/>
                    <a:lumOff val="35000"/>
                  </a:schemeClr>
                </a:solidFill>
                <a:latin typeface="Arial"/>
                <a:cs typeface="Arial"/>
              </a:rPr>
              <a:t>Referral/Order Linking (ROL</a:t>
            </a:r>
            <a:r>
              <a:rPr lang="en-US" sz="2000" dirty="0" smtClean="0">
                <a:solidFill>
                  <a:schemeClr val="tx1">
                    <a:lumMod val="65000"/>
                    <a:lumOff val="35000"/>
                  </a:schemeClr>
                </a:solidFill>
                <a:latin typeface="Arial"/>
                <a:cs typeface="Arial"/>
              </a:rPr>
              <a:t>)</a:t>
            </a:r>
          </a:p>
          <a:p>
            <a:pPr marL="342900" lvl="1" indent="-342900" algn="l">
              <a:spcBef>
                <a:spcPts val="0"/>
              </a:spcBef>
              <a:spcAft>
                <a:spcPts val="1200"/>
              </a:spcAft>
              <a:buFont typeface="Arial" charset="0"/>
              <a:buChar char="•"/>
            </a:pPr>
            <a:r>
              <a:rPr lang="en-US" sz="2000" b="1" dirty="0" smtClean="0">
                <a:solidFill>
                  <a:srgbClr val="0070C0"/>
                </a:solidFill>
                <a:latin typeface="Arial"/>
                <a:cs typeface="Arial"/>
              </a:rPr>
              <a:t>Dynamic Care Planning (DCP)</a:t>
            </a:r>
          </a:p>
          <a:p>
            <a:pPr marL="342900" lvl="1" indent="-342900" algn="l">
              <a:spcBef>
                <a:spcPts val="0"/>
              </a:spcBef>
              <a:spcAft>
                <a:spcPts val="1200"/>
              </a:spcAft>
              <a:buFont typeface="Arial" charset="0"/>
              <a:buChar char="•"/>
            </a:pPr>
            <a:r>
              <a:rPr lang="en-US" sz="2000" b="1" dirty="0">
                <a:solidFill>
                  <a:srgbClr val="0070C0"/>
                </a:solidFill>
                <a:latin typeface="Arial"/>
                <a:cs typeface="Arial"/>
              </a:rPr>
              <a:t>Dynamic Care Team Management (DCTM)</a:t>
            </a:r>
          </a:p>
        </p:txBody>
      </p:sp>
      <p:pic>
        <p:nvPicPr>
          <p:cNvPr id="9" name="Picture 8"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6" name="Title 1"/>
          <p:cNvSpPr txBox="1">
            <a:spLocks/>
          </p:cNvSpPr>
          <p:nvPr/>
        </p:nvSpPr>
        <p:spPr>
          <a:xfrm>
            <a:off x="671944" y="1330751"/>
            <a:ext cx="7772400" cy="463416"/>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solidFill>
                  <a:srgbClr val="5A4099"/>
                </a:solidFill>
                <a:latin typeface="Arial"/>
                <a:cs typeface="Arial"/>
              </a:rPr>
              <a:t>13 Integration Profiles</a:t>
            </a:r>
            <a:endParaRPr lang="en-US" sz="2400" dirty="0">
              <a:solidFill>
                <a:srgbClr val="5A4099"/>
              </a:solidFill>
              <a:latin typeface="Arial"/>
              <a:cs typeface="Arial"/>
            </a:endParaRPr>
          </a:p>
        </p:txBody>
      </p:sp>
      <p:sp>
        <p:nvSpPr>
          <p:cNvPr id="10" name="Subtitle 2"/>
          <p:cNvSpPr txBox="1">
            <a:spLocks/>
          </p:cNvSpPr>
          <p:nvPr/>
        </p:nvSpPr>
        <p:spPr>
          <a:xfrm>
            <a:off x="4662162" y="1847088"/>
            <a:ext cx="4041958" cy="485954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342900" lvl="1" indent="-342900" algn="l">
              <a:spcBef>
                <a:spcPts val="0"/>
              </a:spcBef>
              <a:spcAft>
                <a:spcPts val="1200"/>
              </a:spcAft>
              <a:buFont typeface="Arial" charset="0"/>
              <a:buChar char="•"/>
            </a:pPr>
            <a:r>
              <a:rPr lang="en-US" sz="2000" b="1" dirty="0">
                <a:solidFill>
                  <a:srgbClr val="0070C0"/>
                </a:solidFill>
                <a:latin typeface="Arial"/>
                <a:cs typeface="Arial"/>
              </a:rPr>
              <a:t>Reconciliation of Clinical Content and Care Providers (RECON)</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Request </a:t>
            </a:r>
            <a:r>
              <a:rPr lang="en-US" sz="2000" dirty="0">
                <a:solidFill>
                  <a:schemeClr val="tx1">
                    <a:lumMod val="65000"/>
                    <a:lumOff val="35000"/>
                  </a:schemeClr>
                </a:solidFill>
                <a:latin typeface="Arial"/>
                <a:cs typeface="Arial"/>
              </a:rPr>
              <a:t>for Clinical Guidance (RCG)</a:t>
            </a:r>
          </a:p>
          <a:p>
            <a:pPr marL="342900" lvl="1" indent="-342900" algn="l">
              <a:spcBef>
                <a:spcPts val="0"/>
              </a:spcBef>
              <a:spcAft>
                <a:spcPts val="1200"/>
              </a:spcAft>
              <a:buFont typeface="Arial" charset="0"/>
              <a:buChar char="•"/>
            </a:pPr>
            <a:r>
              <a:rPr lang="en-US" sz="2000" dirty="0">
                <a:solidFill>
                  <a:schemeClr val="tx1">
                    <a:lumMod val="65000"/>
                    <a:lumOff val="35000"/>
                  </a:schemeClr>
                </a:solidFill>
                <a:latin typeface="Arial"/>
                <a:cs typeface="Arial"/>
              </a:rPr>
              <a:t>Retrieve Clinical Knowledge (RCK</a:t>
            </a:r>
            <a:r>
              <a:rPr lang="en-US" sz="2000" dirty="0" smtClean="0">
                <a:solidFill>
                  <a:schemeClr val="tx1">
                    <a:lumMod val="65000"/>
                    <a:lumOff val="35000"/>
                  </a:schemeClr>
                </a:solidFill>
                <a:latin typeface="Arial"/>
                <a:cs typeface="Arial"/>
              </a:rPr>
              <a:t>)</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Point-of-care Medical Device Tracking (PMDT)</a:t>
            </a:r>
          </a:p>
          <a:p>
            <a:pPr marL="342900" lvl="1" indent="-342900" algn="l">
              <a:spcBef>
                <a:spcPts val="0"/>
              </a:spcBef>
              <a:spcAft>
                <a:spcPts val="1200"/>
              </a:spcAft>
              <a:buFont typeface="Arial" charset="0"/>
              <a:buChar char="•"/>
            </a:pPr>
            <a:r>
              <a:rPr lang="en-US" sz="2000" dirty="0">
                <a:solidFill>
                  <a:schemeClr val="tx1">
                    <a:lumMod val="65000"/>
                    <a:lumOff val="35000"/>
                  </a:schemeClr>
                </a:solidFill>
                <a:latin typeface="Arial"/>
                <a:cs typeface="Arial"/>
              </a:rPr>
              <a:t>Routine </a:t>
            </a:r>
            <a:r>
              <a:rPr lang="en-US" sz="2000" dirty="0" err="1">
                <a:solidFill>
                  <a:schemeClr val="tx1">
                    <a:lumMod val="65000"/>
                    <a:lumOff val="35000"/>
                  </a:schemeClr>
                </a:solidFill>
                <a:latin typeface="Arial"/>
                <a:cs typeface="Arial"/>
              </a:rPr>
              <a:t>Interfacility</a:t>
            </a:r>
            <a:r>
              <a:rPr lang="en-US" sz="2000" dirty="0">
                <a:solidFill>
                  <a:schemeClr val="tx1">
                    <a:lumMod val="65000"/>
                    <a:lumOff val="35000"/>
                  </a:schemeClr>
                </a:solidFill>
                <a:latin typeface="Arial"/>
                <a:cs typeface="Arial"/>
              </a:rPr>
              <a:t> Patient Transport (RIPT)</a:t>
            </a:r>
          </a:p>
          <a:p>
            <a:pPr marL="0" lvl="1" algn="l">
              <a:spcBef>
                <a:spcPts val="0"/>
              </a:spcBef>
              <a:spcAft>
                <a:spcPts val="1200"/>
              </a:spcAft>
            </a:pPr>
            <a:endParaRPr lang="en-US" sz="2000" dirty="0">
              <a:solidFill>
                <a:schemeClr val="tx1">
                  <a:lumMod val="65000"/>
                  <a:lumOff val="35000"/>
                </a:schemeClr>
              </a:solidFill>
              <a:latin typeface="Arial"/>
              <a:cs typeface="Arial"/>
            </a:endParaRPr>
          </a:p>
        </p:txBody>
      </p:sp>
      <p:sp>
        <p:nvSpPr>
          <p:cNvPr id="11" name="TextBox 10"/>
          <p:cNvSpPr txBox="1"/>
          <p:nvPr/>
        </p:nvSpPr>
        <p:spPr>
          <a:xfrm>
            <a:off x="6206978" y="116074"/>
            <a:ext cx="2937022" cy="646331"/>
          </a:xfrm>
          <a:prstGeom prst="rect">
            <a:avLst/>
          </a:prstGeom>
          <a:noFill/>
        </p:spPr>
        <p:txBody>
          <a:bodyPr wrap="none" rtlCol="0">
            <a:spAutoFit/>
          </a:bodyPr>
          <a:lstStyle/>
          <a:p>
            <a:r>
              <a:rPr lang="en-US" sz="1200" b="1" dirty="0">
                <a:solidFill>
                  <a:srgbClr val="FF5FEC"/>
                </a:solidFill>
                <a:latin typeface="Arial"/>
                <a:cs typeface="Arial"/>
              </a:rPr>
              <a:t>Pink= Perinatal</a:t>
            </a:r>
          </a:p>
          <a:p>
            <a:r>
              <a:rPr lang="en-US" sz="1200" b="1" dirty="0">
                <a:solidFill>
                  <a:srgbClr val="00B050"/>
                </a:solidFill>
                <a:latin typeface="Arial"/>
                <a:cs typeface="Arial"/>
              </a:rPr>
              <a:t>Green = Emergency Care</a:t>
            </a:r>
          </a:p>
          <a:p>
            <a:r>
              <a:rPr lang="en-US" sz="1200" b="1" dirty="0">
                <a:solidFill>
                  <a:srgbClr val="0070C0"/>
                </a:solidFill>
                <a:latin typeface="Arial"/>
                <a:cs typeface="Arial"/>
              </a:rPr>
              <a:t>Blue= Nursing and Care Coordination</a:t>
            </a:r>
          </a:p>
        </p:txBody>
      </p:sp>
    </p:spTree>
    <p:extLst>
      <p:ext uri="{BB962C8B-B14F-4D97-AF65-F5344CB8AC3E}">
        <p14:creationId xmlns:p14="http://schemas.microsoft.com/office/powerpoint/2010/main" val="15987911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897794"/>
            <a:ext cx="7772400" cy="463416"/>
          </a:xfrm>
        </p:spPr>
        <p:txBody>
          <a:bodyPr>
            <a:normAutofit fontScale="90000"/>
          </a:bodyPr>
          <a:lstStyle/>
          <a:p>
            <a:r>
              <a:rPr lang="en-US" sz="3000" b="1" u="sng" dirty="0" smtClean="0">
                <a:solidFill>
                  <a:srgbClr val="5A4099"/>
                </a:solidFill>
                <a:latin typeface="Arial"/>
                <a:cs typeface="Arial"/>
              </a:rPr>
              <a:t>Profiles and Technical Frameworks</a:t>
            </a:r>
            <a:endParaRPr lang="en-US" sz="3000" b="1" u="sng" dirty="0">
              <a:solidFill>
                <a:srgbClr val="5A4099"/>
              </a:solidFill>
              <a:latin typeface="Arial"/>
              <a:cs typeface="Arial"/>
            </a:endParaRPr>
          </a:p>
        </p:txBody>
      </p:sp>
      <p:sp>
        <p:nvSpPr>
          <p:cNvPr id="3" name="Subtitle 2"/>
          <p:cNvSpPr>
            <a:spLocks noGrp="1"/>
          </p:cNvSpPr>
          <p:nvPr>
            <p:ph type="subTitle" idx="1"/>
          </p:nvPr>
        </p:nvSpPr>
        <p:spPr>
          <a:xfrm>
            <a:off x="509260" y="1844870"/>
            <a:ext cx="4041958" cy="4859540"/>
          </a:xfrm>
        </p:spPr>
        <p:txBody>
          <a:bodyPr>
            <a:normAutofit/>
          </a:bodyPr>
          <a:lstStyle/>
          <a:p>
            <a:pPr marL="342900" lvl="1" indent="-342900" algn="l">
              <a:spcBef>
                <a:spcPts val="0"/>
              </a:spcBef>
              <a:spcAft>
                <a:spcPts val="1200"/>
              </a:spcAft>
              <a:buFont typeface="Arial" charset="0"/>
              <a:buChar char="•"/>
            </a:pPr>
            <a:r>
              <a:rPr lang="en-US" sz="2000" b="1" dirty="0">
                <a:solidFill>
                  <a:srgbClr val="0070C0"/>
                </a:solidFill>
                <a:latin typeface="Arial"/>
                <a:cs typeface="Arial"/>
              </a:rPr>
              <a:t>Cross-enterprise Basic </a:t>
            </a:r>
            <a:r>
              <a:rPr lang="en-US" sz="2000" b="1" dirty="0" err="1">
                <a:solidFill>
                  <a:srgbClr val="0070C0"/>
                </a:solidFill>
                <a:latin typeface="Arial"/>
                <a:cs typeface="Arial"/>
              </a:rPr>
              <a:t>eReferral</a:t>
            </a:r>
            <a:r>
              <a:rPr lang="en-US" sz="2000" b="1" dirty="0">
                <a:solidFill>
                  <a:srgbClr val="0070C0"/>
                </a:solidFill>
                <a:latin typeface="Arial"/>
                <a:cs typeface="Arial"/>
              </a:rPr>
              <a:t> Workflow Definition (</a:t>
            </a:r>
            <a:r>
              <a:rPr lang="en-US" sz="2000" b="1" dirty="0" err="1">
                <a:solidFill>
                  <a:srgbClr val="0070C0"/>
                </a:solidFill>
                <a:latin typeface="Arial"/>
                <a:cs typeface="Arial"/>
              </a:rPr>
              <a:t>XBeR</a:t>
            </a:r>
            <a:r>
              <a:rPr lang="en-US" sz="2000" b="1" dirty="0">
                <a:solidFill>
                  <a:srgbClr val="0070C0"/>
                </a:solidFill>
                <a:latin typeface="Arial"/>
                <a:cs typeface="Arial"/>
              </a:rPr>
              <a:t>-WD)</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Cross-Enterprise </a:t>
            </a:r>
            <a:r>
              <a:rPr lang="en-US" sz="2000" dirty="0">
                <a:solidFill>
                  <a:schemeClr val="tx1">
                    <a:lumMod val="65000"/>
                    <a:lumOff val="35000"/>
                  </a:schemeClr>
                </a:solidFill>
                <a:latin typeface="Arial"/>
                <a:cs typeface="Arial"/>
              </a:rPr>
              <a:t>Cardiovascular Heart Team Workflow </a:t>
            </a:r>
            <a:r>
              <a:rPr lang="en-US" sz="2000" dirty="0" smtClean="0">
                <a:solidFill>
                  <a:schemeClr val="tx1">
                    <a:lumMod val="65000"/>
                    <a:lumOff val="35000"/>
                  </a:schemeClr>
                </a:solidFill>
                <a:latin typeface="Arial"/>
                <a:cs typeface="Arial"/>
              </a:rPr>
              <a:t>Definition (XCHT-WD)</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Cross-enterprise </a:t>
            </a:r>
            <a:r>
              <a:rPr lang="en-US" sz="2000" dirty="0" err="1" smtClean="0">
                <a:solidFill>
                  <a:schemeClr val="tx1">
                    <a:lumMod val="65000"/>
                    <a:lumOff val="35000"/>
                  </a:schemeClr>
                </a:solidFill>
                <a:latin typeface="Arial"/>
                <a:cs typeface="Arial"/>
              </a:rPr>
              <a:t>TeleHome</a:t>
            </a:r>
            <a:r>
              <a:rPr lang="en-US" sz="2000" dirty="0" smtClean="0">
                <a:solidFill>
                  <a:schemeClr val="tx1">
                    <a:lumMod val="65000"/>
                    <a:lumOff val="35000"/>
                  </a:schemeClr>
                </a:solidFill>
                <a:latin typeface="Arial"/>
                <a:cs typeface="Arial"/>
              </a:rPr>
              <a:t> Monitoring </a:t>
            </a:r>
            <a:r>
              <a:rPr lang="en-US" sz="2000" dirty="0">
                <a:solidFill>
                  <a:schemeClr val="tx1">
                    <a:lumMod val="65000"/>
                    <a:lumOff val="35000"/>
                  </a:schemeClr>
                </a:solidFill>
                <a:latin typeface="Arial"/>
                <a:cs typeface="Arial"/>
              </a:rPr>
              <a:t>Workflow </a:t>
            </a:r>
            <a:r>
              <a:rPr lang="en-US" sz="2000" dirty="0" smtClean="0">
                <a:solidFill>
                  <a:schemeClr val="tx1">
                    <a:lumMod val="65000"/>
                    <a:lumOff val="35000"/>
                  </a:schemeClr>
                </a:solidFill>
                <a:latin typeface="Arial"/>
                <a:cs typeface="Arial"/>
              </a:rPr>
              <a:t>Definition (XTHM-WD)</a:t>
            </a:r>
          </a:p>
          <a:p>
            <a:pPr marL="342900" lvl="1" indent="-342900" algn="l">
              <a:spcBef>
                <a:spcPts val="0"/>
              </a:spcBef>
              <a:spcAft>
                <a:spcPts val="1200"/>
              </a:spcAft>
              <a:buFont typeface="Arial" charset="0"/>
              <a:buChar char="•"/>
            </a:pPr>
            <a:endParaRPr lang="en-US" sz="2000" dirty="0">
              <a:solidFill>
                <a:schemeClr val="tx1">
                  <a:lumMod val="65000"/>
                  <a:lumOff val="35000"/>
                </a:schemeClr>
              </a:solidFill>
              <a:latin typeface="Arial"/>
              <a:cs typeface="Arial"/>
            </a:endParaRPr>
          </a:p>
        </p:txBody>
      </p:sp>
      <p:pic>
        <p:nvPicPr>
          <p:cNvPr id="9" name="Picture 8"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6" name="Title 1"/>
          <p:cNvSpPr txBox="1">
            <a:spLocks/>
          </p:cNvSpPr>
          <p:nvPr/>
        </p:nvSpPr>
        <p:spPr>
          <a:xfrm>
            <a:off x="671944" y="1330751"/>
            <a:ext cx="7772400" cy="463416"/>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solidFill>
                  <a:srgbClr val="5A4099"/>
                </a:solidFill>
                <a:latin typeface="Arial"/>
                <a:cs typeface="Arial"/>
              </a:rPr>
              <a:t>7 Workflow Profiles</a:t>
            </a:r>
            <a:endParaRPr lang="en-US" sz="2400" dirty="0">
              <a:solidFill>
                <a:srgbClr val="5A4099"/>
              </a:solidFill>
              <a:latin typeface="Arial"/>
              <a:cs typeface="Arial"/>
            </a:endParaRPr>
          </a:p>
        </p:txBody>
      </p:sp>
      <p:sp>
        <p:nvSpPr>
          <p:cNvPr id="10" name="Subtitle 2"/>
          <p:cNvSpPr txBox="1">
            <a:spLocks/>
          </p:cNvSpPr>
          <p:nvPr/>
        </p:nvSpPr>
        <p:spPr>
          <a:xfrm>
            <a:off x="4662162" y="1847088"/>
            <a:ext cx="4041958" cy="485954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342900" lvl="1" indent="-342900" algn="l">
              <a:spcBef>
                <a:spcPts val="0"/>
              </a:spcBef>
              <a:spcAft>
                <a:spcPts val="1200"/>
              </a:spcAft>
              <a:buFont typeface="Arial" charset="0"/>
              <a:buChar char="•"/>
            </a:pPr>
            <a:r>
              <a:rPr lang="en-US" sz="2000" dirty="0">
                <a:solidFill>
                  <a:schemeClr val="tx1">
                    <a:lumMod val="65000"/>
                    <a:lumOff val="35000"/>
                  </a:schemeClr>
                </a:solidFill>
                <a:latin typeface="Arial"/>
                <a:cs typeface="Arial"/>
              </a:rPr>
              <a:t>Cross-enterprise Tumor Board Workflow </a:t>
            </a:r>
            <a:r>
              <a:rPr lang="en-US" sz="2000" dirty="0" smtClean="0">
                <a:solidFill>
                  <a:schemeClr val="tx1">
                    <a:lumMod val="65000"/>
                    <a:lumOff val="35000"/>
                  </a:schemeClr>
                </a:solidFill>
                <a:latin typeface="Arial"/>
                <a:cs typeface="Arial"/>
              </a:rPr>
              <a:t>Definition (XTB-WD)</a:t>
            </a:r>
            <a:endParaRPr lang="en-US" sz="2000" dirty="0">
              <a:solidFill>
                <a:schemeClr val="tx1">
                  <a:lumMod val="65000"/>
                  <a:lumOff val="35000"/>
                </a:schemeClr>
              </a:solidFill>
              <a:latin typeface="Arial"/>
              <a:cs typeface="Arial"/>
            </a:endParaRPr>
          </a:p>
          <a:p>
            <a:pPr marL="342900" lvl="1" indent="-342900" algn="l">
              <a:spcBef>
                <a:spcPts val="0"/>
              </a:spcBef>
              <a:spcAft>
                <a:spcPts val="1200"/>
              </a:spcAft>
              <a:buFont typeface="Arial" charset="0"/>
              <a:buChar char="•"/>
            </a:pPr>
            <a:r>
              <a:rPr lang="en-US" sz="2000" b="1" dirty="0">
                <a:solidFill>
                  <a:srgbClr val="FF5FEC"/>
                </a:solidFill>
                <a:latin typeface="Arial"/>
                <a:cs typeface="Arial"/>
              </a:rPr>
              <a:t>Perinatal </a:t>
            </a:r>
            <a:r>
              <a:rPr lang="en-US" sz="2000" b="1" dirty="0" smtClean="0">
                <a:solidFill>
                  <a:srgbClr val="FF5FEC"/>
                </a:solidFill>
                <a:latin typeface="Arial"/>
                <a:cs typeface="Arial"/>
              </a:rPr>
              <a:t>Workflow (PW)</a:t>
            </a:r>
            <a:endParaRPr lang="en-US" sz="2000" b="1" dirty="0">
              <a:solidFill>
                <a:srgbClr val="FF5FEC"/>
              </a:solidFill>
              <a:latin typeface="Arial"/>
              <a:cs typeface="Arial"/>
            </a:endParaRPr>
          </a:p>
          <a:p>
            <a:pPr marL="342900" lvl="1" indent="-342900" algn="l">
              <a:spcBef>
                <a:spcPts val="0"/>
              </a:spcBef>
              <a:spcAft>
                <a:spcPts val="1200"/>
              </a:spcAft>
              <a:buFont typeface="Arial" charset="0"/>
              <a:buChar char="•"/>
            </a:pPr>
            <a:r>
              <a:rPr lang="en-US" sz="2000" dirty="0">
                <a:solidFill>
                  <a:schemeClr val="tx1">
                    <a:lumMod val="65000"/>
                    <a:lumOff val="35000"/>
                  </a:schemeClr>
                </a:solidFill>
                <a:latin typeface="Arial"/>
                <a:cs typeface="Arial"/>
              </a:rPr>
              <a:t>Remote Patient </a:t>
            </a:r>
            <a:r>
              <a:rPr lang="en-US" sz="2000" dirty="0" smtClean="0">
                <a:solidFill>
                  <a:schemeClr val="tx1">
                    <a:lumMod val="65000"/>
                    <a:lumOff val="35000"/>
                  </a:schemeClr>
                </a:solidFill>
                <a:latin typeface="Arial"/>
                <a:cs typeface="Arial"/>
              </a:rPr>
              <a:t>Monitoring (RPM)</a:t>
            </a:r>
          </a:p>
          <a:p>
            <a:pPr marL="342900" lvl="1" indent="-342900" algn="l">
              <a:spcBef>
                <a:spcPts val="0"/>
              </a:spcBef>
              <a:spcAft>
                <a:spcPts val="1200"/>
              </a:spcAft>
              <a:buFont typeface="Arial" charset="0"/>
              <a:buChar char="•"/>
            </a:pPr>
            <a:r>
              <a:rPr lang="en-US" sz="2000" b="1" dirty="0">
                <a:solidFill>
                  <a:srgbClr val="0070C0"/>
                </a:solidFill>
                <a:latin typeface="Arial"/>
                <a:cs typeface="Arial"/>
              </a:rPr>
              <a:t>Care </a:t>
            </a:r>
            <a:r>
              <a:rPr lang="en-US" sz="2000" b="1" dirty="0" smtClean="0">
                <a:solidFill>
                  <a:srgbClr val="0070C0"/>
                </a:solidFill>
                <a:latin typeface="Arial"/>
                <a:cs typeface="Arial"/>
              </a:rPr>
              <a:t>Management (CM)</a:t>
            </a:r>
            <a:endParaRPr lang="en-US" sz="2000" b="1" dirty="0">
              <a:solidFill>
                <a:srgbClr val="0070C0"/>
              </a:solidFill>
              <a:latin typeface="Arial"/>
              <a:cs typeface="Arial"/>
            </a:endParaRPr>
          </a:p>
          <a:p>
            <a:pPr marL="342900" lvl="1" indent="-342900" algn="l">
              <a:spcBef>
                <a:spcPts val="0"/>
              </a:spcBef>
              <a:spcAft>
                <a:spcPts val="1200"/>
              </a:spcAft>
              <a:buFont typeface="Arial" charset="0"/>
              <a:buChar char="•"/>
            </a:pPr>
            <a:endParaRPr lang="en-US" sz="2000" dirty="0">
              <a:solidFill>
                <a:schemeClr val="tx1">
                  <a:lumMod val="65000"/>
                  <a:lumOff val="35000"/>
                </a:schemeClr>
              </a:solidFill>
              <a:latin typeface="Arial"/>
              <a:cs typeface="Arial"/>
            </a:endParaRPr>
          </a:p>
        </p:txBody>
      </p:sp>
      <p:sp>
        <p:nvSpPr>
          <p:cNvPr id="11" name="TextBox 10"/>
          <p:cNvSpPr txBox="1"/>
          <p:nvPr/>
        </p:nvSpPr>
        <p:spPr>
          <a:xfrm>
            <a:off x="6118883" y="164613"/>
            <a:ext cx="2937022" cy="646331"/>
          </a:xfrm>
          <a:prstGeom prst="rect">
            <a:avLst/>
          </a:prstGeom>
          <a:noFill/>
        </p:spPr>
        <p:txBody>
          <a:bodyPr wrap="none" rtlCol="0">
            <a:spAutoFit/>
          </a:bodyPr>
          <a:lstStyle/>
          <a:p>
            <a:r>
              <a:rPr lang="en-US" sz="1200" b="1" dirty="0">
                <a:solidFill>
                  <a:srgbClr val="FF5FEC"/>
                </a:solidFill>
                <a:latin typeface="Arial"/>
                <a:cs typeface="Arial"/>
              </a:rPr>
              <a:t>Pink= Perinatal</a:t>
            </a:r>
          </a:p>
          <a:p>
            <a:r>
              <a:rPr lang="en-US" sz="1200" b="1" dirty="0">
                <a:solidFill>
                  <a:srgbClr val="00B050"/>
                </a:solidFill>
                <a:latin typeface="Arial"/>
                <a:cs typeface="Arial"/>
              </a:rPr>
              <a:t>Green = Emergency Care</a:t>
            </a:r>
          </a:p>
          <a:p>
            <a:r>
              <a:rPr lang="en-US" sz="1200" b="1" dirty="0">
                <a:solidFill>
                  <a:srgbClr val="0070C0"/>
                </a:solidFill>
                <a:latin typeface="Arial"/>
                <a:cs typeface="Arial"/>
              </a:rPr>
              <a:t>Blue= Nursing and Care Coordination</a:t>
            </a:r>
          </a:p>
        </p:txBody>
      </p:sp>
    </p:spTree>
    <p:extLst>
      <p:ext uri="{BB962C8B-B14F-4D97-AF65-F5344CB8AC3E}">
        <p14:creationId xmlns:p14="http://schemas.microsoft.com/office/powerpoint/2010/main" val="14831327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897794"/>
            <a:ext cx="7772400" cy="463416"/>
          </a:xfrm>
        </p:spPr>
        <p:txBody>
          <a:bodyPr>
            <a:normAutofit fontScale="90000"/>
          </a:bodyPr>
          <a:lstStyle/>
          <a:p>
            <a:r>
              <a:rPr lang="en-US" sz="3000" b="1" u="sng" dirty="0" smtClean="0">
                <a:solidFill>
                  <a:srgbClr val="5A4099"/>
                </a:solidFill>
                <a:latin typeface="Arial"/>
                <a:cs typeface="Arial"/>
              </a:rPr>
              <a:t>Profiles and Technical Frameworks</a:t>
            </a:r>
            <a:endParaRPr lang="en-US" sz="3000" b="1" u="sng" dirty="0">
              <a:solidFill>
                <a:srgbClr val="5A4099"/>
              </a:solidFill>
              <a:latin typeface="Arial"/>
              <a:cs typeface="Arial"/>
            </a:endParaRPr>
          </a:p>
        </p:txBody>
      </p:sp>
      <p:sp>
        <p:nvSpPr>
          <p:cNvPr id="3" name="Subtitle 2"/>
          <p:cNvSpPr>
            <a:spLocks noGrp="1"/>
          </p:cNvSpPr>
          <p:nvPr>
            <p:ph type="subTitle" idx="1"/>
          </p:nvPr>
        </p:nvSpPr>
        <p:spPr>
          <a:xfrm>
            <a:off x="509260" y="1844870"/>
            <a:ext cx="4041958" cy="4859540"/>
          </a:xfrm>
        </p:spPr>
        <p:txBody>
          <a:bodyPr>
            <a:normAutofit lnSpcReduction="10000"/>
          </a:bodyPr>
          <a:lstStyle/>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Medical Summaries (XDS-MS)</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Discharge and Referral Summaries exchanged between providers</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EHR, HIS, HIE</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Transitions of care between inpatient and ambulatory settings</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Emergency Department Referral (EDR)</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Enhances XDS-MS to support “Heads-up” call to ED</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EHR, EDIS, HIS, HIE</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Provides critical data needed in ED visits</a:t>
            </a:r>
          </a:p>
          <a:p>
            <a:pPr marL="800100" lvl="2" indent="-342900" algn="l">
              <a:spcBef>
                <a:spcPts val="0"/>
              </a:spcBef>
              <a:spcAft>
                <a:spcPts val="1200"/>
              </a:spcAft>
              <a:buFont typeface="Arial" charset="0"/>
              <a:buChar char="•"/>
            </a:pPr>
            <a:endParaRPr lang="en-US" sz="1600" dirty="0">
              <a:solidFill>
                <a:schemeClr val="tx1">
                  <a:lumMod val="65000"/>
                  <a:lumOff val="35000"/>
                </a:schemeClr>
              </a:solidFill>
              <a:latin typeface="Arial"/>
              <a:cs typeface="Arial"/>
            </a:endParaRPr>
          </a:p>
        </p:txBody>
      </p:sp>
      <p:pic>
        <p:nvPicPr>
          <p:cNvPr id="9" name="Picture 8"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6" name="Title 1"/>
          <p:cNvSpPr txBox="1">
            <a:spLocks/>
          </p:cNvSpPr>
          <p:nvPr/>
        </p:nvSpPr>
        <p:spPr>
          <a:xfrm>
            <a:off x="671944" y="1330751"/>
            <a:ext cx="7772400" cy="463416"/>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solidFill>
                  <a:srgbClr val="5A4099"/>
                </a:solidFill>
                <a:latin typeface="Arial"/>
                <a:cs typeface="Arial"/>
              </a:rPr>
              <a:t>Early Content Profiles</a:t>
            </a:r>
            <a:endParaRPr lang="en-US" sz="2400" dirty="0">
              <a:solidFill>
                <a:srgbClr val="5A4099"/>
              </a:solidFill>
              <a:latin typeface="Arial"/>
              <a:cs typeface="Arial"/>
            </a:endParaRPr>
          </a:p>
        </p:txBody>
      </p:sp>
      <p:sp>
        <p:nvSpPr>
          <p:cNvPr id="10" name="Subtitle 2"/>
          <p:cNvSpPr txBox="1">
            <a:spLocks/>
          </p:cNvSpPr>
          <p:nvPr/>
        </p:nvSpPr>
        <p:spPr>
          <a:xfrm>
            <a:off x="4662162" y="1847088"/>
            <a:ext cx="4041958" cy="485954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Exchange of Personal Health Records (XPHR)</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Exchange clinical summary data between patients and providers</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EHR, PHR, Patient Portal</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Ensures patients have updated lists of healthcare providers, problems, medications, allergies, immunizations, lab results, procedures, and encounters</a:t>
            </a:r>
          </a:p>
          <a:p>
            <a:pPr marL="800100" lvl="2" indent="-342900" algn="l">
              <a:spcBef>
                <a:spcPts val="0"/>
              </a:spcBef>
              <a:spcAft>
                <a:spcPts val="1200"/>
              </a:spcAft>
              <a:buFont typeface="Arial" charset="0"/>
              <a:buChar char="•"/>
            </a:pPr>
            <a:endParaRPr lang="en-US" sz="1600" dirty="0">
              <a:solidFill>
                <a:schemeClr val="tx1">
                  <a:lumMod val="65000"/>
                  <a:lumOff val="35000"/>
                </a:schemeClr>
              </a:solidFill>
              <a:latin typeface="Arial"/>
              <a:cs typeface="Arial"/>
            </a:endParaRPr>
          </a:p>
        </p:txBody>
      </p:sp>
    </p:spTree>
    <p:extLst>
      <p:ext uri="{BB962C8B-B14F-4D97-AF65-F5344CB8AC3E}">
        <p14:creationId xmlns:p14="http://schemas.microsoft.com/office/powerpoint/2010/main" val="3585481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897794"/>
            <a:ext cx="7772400" cy="463416"/>
          </a:xfrm>
        </p:spPr>
        <p:txBody>
          <a:bodyPr>
            <a:normAutofit fontScale="90000"/>
          </a:bodyPr>
          <a:lstStyle/>
          <a:p>
            <a:r>
              <a:rPr lang="en-US" sz="3000" b="1" u="sng" dirty="0" smtClean="0">
                <a:solidFill>
                  <a:srgbClr val="5A4099"/>
                </a:solidFill>
                <a:latin typeface="Arial"/>
                <a:cs typeface="Arial"/>
              </a:rPr>
              <a:t>Profiles and Technical Frameworks</a:t>
            </a:r>
            <a:endParaRPr lang="en-US" sz="3000" b="1" u="sng" dirty="0">
              <a:solidFill>
                <a:srgbClr val="5A4099"/>
              </a:solidFill>
              <a:latin typeface="Arial"/>
              <a:cs typeface="Arial"/>
            </a:endParaRPr>
          </a:p>
        </p:txBody>
      </p:sp>
      <p:sp>
        <p:nvSpPr>
          <p:cNvPr id="3" name="Subtitle 2"/>
          <p:cNvSpPr>
            <a:spLocks noGrp="1"/>
          </p:cNvSpPr>
          <p:nvPr>
            <p:ph type="subTitle" idx="1"/>
          </p:nvPr>
        </p:nvSpPr>
        <p:spPr>
          <a:xfrm>
            <a:off x="509260" y="1844870"/>
            <a:ext cx="4041958" cy="4859540"/>
          </a:xfrm>
        </p:spPr>
        <p:txBody>
          <a:bodyPr>
            <a:normAutofit/>
          </a:bodyPr>
          <a:lstStyle/>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Query for Existing Data (QED)</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Access to clinical data</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EHR, CDR, HIS, Registries</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For use in quality measurement, reporting, clinical decision support, and research</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Care Management (CM)</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Supports communication to specialized care delivery systems for disease management</a:t>
            </a:r>
            <a:endParaRPr lang="en-US" sz="1600" dirty="0">
              <a:solidFill>
                <a:schemeClr val="tx1">
                  <a:lumMod val="65000"/>
                  <a:lumOff val="35000"/>
                </a:schemeClr>
              </a:solidFill>
              <a:latin typeface="Arial"/>
              <a:cs typeface="Arial"/>
            </a:endParaRPr>
          </a:p>
        </p:txBody>
      </p:sp>
      <p:pic>
        <p:nvPicPr>
          <p:cNvPr id="9" name="Picture 8"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6" name="Title 1"/>
          <p:cNvSpPr txBox="1">
            <a:spLocks/>
          </p:cNvSpPr>
          <p:nvPr/>
        </p:nvSpPr>
        <p:spPr>
          <a:xfrm>
            <a:off x="671944" y="1330751"/>
            <a:ext cx="7772400" cy="463416"/>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solidFill>
                  <a:srgbClr val="5A4099"/>
                </a:solidFill>
                <a:latin typeface="Arial"/>
                <a:cs typeface="Arial"/>
              </a:rPr>
              <a:t>Existing Clinical Decision Support Profiles</a:t>
            </a:r>
            <a:endParaRPr lang="en-US" sz="2400" dirty="0">
              <a:solidFill>
                <a:srgbClr val="5A4099"/>
              </a:solidFill>
              <a:latin typeface="Arial"/>
              <a:cs typeface="Arial"/>
            </a:endParaRPr>
          </a:p>
        </p:txBody>
      </p:sp>
      <p:sp>
        <p:nvSpPr>
          <p:cNvPr id="10" name="Subtitle 2"/>
          <p:cNvSpPr txBox="1">
            <a:spLocks/>
          </p:cNvSpPr>
          <p:nvPr/>
        </p:nvSpPr>
        <p:spPr>
          <a:xfrm>
            <a:off x="4662162" y="1847088"/>
            <a:ext cx="4041958" cy="485954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Request for Clinical Guidance (RCG)</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Access to clinical decision support as a service</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EHR, other HIT systems</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Retrieve Clinical Knowledge (RCK)</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Interface for health IT systems, Personal Health Records, and HIEs to retrieve knowledge on a topic suitable for presentation to a clinician or patient</a:t>
            </a:r>
          </a:p>
          <a:p>
            <a:pPr marL="800100" lvl="2" indent="-342900" algn="l">
              <a:spcBef>
                <a:spcPts val="0"/>
              </a:spcBef>
              <a:spcAft>
                <a:spcPts val="1200"/>
              </a:spcAft>
              <a:buFont typeface="Arial" charset="0"/>
              <a:buChar char="•"/>
            </a:pPr>
            <a:endParaRPr lang="en-US" sz="1600" dirty="0">
              <a:solidFill>
                <a:schemeClr val="tx1">
                  <a:lumMod val="65000"/>
                  <a:lumOff val="35000"/>
                </a:schemeClr>
              </a:solidFill>
              <a:latin typeface="Arial"/>
              <a:cs typeface="Arial"/>
            </a:endParaRPr>
          </a:p>
        </p:txBody>
      </p:sp>
    </p:spTree>
    <p:extLst>
      <p:ext uri="{BB962C8B-B14F-4D97-AF65-F5344CB8AC3E}">
        <p14:creationId xmlns:p14="http://schemas.microsoft.com/office/powerpoint/2010/main" val="3205683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897794"/>
            <a:ext cx="7772400" cy="463416"/>
          </a:xfrm>
        </p:spPr>
        <p:txBody>
          <a:bodyPr>
            <a:normAutofit fontScale="90000"/>
          </a:bodyPr>
          <a:lstStyle/>
          <a:p>
            <a:r>
              <a:rPr lang="en-US" sz="3000" b="1" u="sng" dirty="0" smtClean="0">
                <a:solidFill>
                  <a:srgbClr val="5A4099"/>
                </a:solidFill>
                <a:latin typeface="Arial"/>
                <a:cs typeface="Arial"/>
              </a:rPr>
              <a:t>Profiles and Technical Frameworks</a:t>
            </a:r>
            <a:endParaRPr lang="en-US" sz="3000" b="1" u="sng" dirty="0">
              <a:solidFill>
                <a:srgbClr val="5A4099"/>
              </a:solidFill>
              <a:latin typeface="Arial"/>
              <a:cs typeface="Arial"/>
            </a:endParaRPr>
          </a:p>
        </p:txBody>
      </p:sp>
      <p:sp>
        <p:nvSpPr>
          <p:cNvPr id="3" name="Subtitle 2"/>
          <p:cNvSpPr>
            <a:spLocks noGrp="1"/>
          </p:cNvSpPr>
          <p:nvPr>
            <p:ph type="subTitle" idx="1"/>
          </p:nvPr>
        </p:nvSpPr>
        <p:spPr>
          <a:xfrm>
            <a:off x="509260" y="1844870"/>
            <a:ext cx="4041958" cy="4859540"/>
          </a:xfrm>
        </p:spPr>
        <p:txBody>
          <a:bodyPr>
            <a:normAutofit/>
          </a:bodyPr>
          <a:lstStyle/>
          <a:p>
            <a:pPr marL="342900" lvl="1" indent="-342900" algn="l">
              <a:spcBef>
                <a:spcPts val="0"/>
              </a:spcBef>
              <a:spcAft>
                <a:spcPts val="1200"/>
              </a:spcAft>
              <a:buFont typeface="Arial" charset="0"/>
              <a:buChar char="•"/>
            </a:pPr>
            <a:endParaRPr lang="en-US" sz="2000" dirty="0" smtClean="0">
              <a:solidFill>
                <a:schemeClr val="tx1">
                  <a:lumMod val="65000"/>
                  <a:lumOff val="35000"/>
                </a:schemeClr>
              </a:solidFill>
              <a:latin typeface="Arial"/>
              <a:cs typeface="Arial"/>
            </a:endParaRPr>
          </a:p>
          <a:p>
            <a:pPr marL="342900" lvl="1" indent="-342900" algn="l">
              <a:spcBef>
                <a:spcPts val="0"/>
              </a:spcBef>
              <a:spcAft>
                <a:spcPts val="1200"/>
              </a:spcAft>
              <a:buFont typeface="Arial" charset="0"/>
              <a:buChar char="•"/>
            </a:pPr>
            <a:endParaRPr lang="en-US" sz="2000" dirty="0" smtClean="0">
              <a:solidFill>
                <a:schemeClr val="tx1">
                  <a:lumMod val="65000"/>
                  <a:lumOff val="35000"/>
                </a:schemeClr>
              </a:solidFill>
              <a:latin typeface="Arial"/>
              <a:cs typeface="Arial"/>
            </a:endParaRPr>
          </a:p>
          <a:p>
            <a:pPr marL="342900" lvl="1" indent="-342900" algn="l">
              <a:spcBef>
                <a:spcPts val="0"/>
              </a:spcBef>
              <a:spcAft>
                <a:spcPts val="1200"/>
              </a:spcAft>
              <a:buFont typeface="Arial" charset="0"/>
              <a:buChar char="•"/>
            </a:pPr>
            <a:endParaRPr lang="en-US" sz="2000" dirty="0">
              <a:solidFill>
                <a:schemeClr val="tx1">
                  <a:lumMod val="65000"/>
                  <a:lumOff val="35000"/>
                </a:schemeClr>
              </a:solidFill>
              <a:latin typeface="Arial"/>
              <a:cs typeface="Arial"/>
            </a:endParaRPr>
          </a:p>
        </p:txBody>
      </p:sp>
      <p:pic>
        <p:nvPicPr>
          <p:cNvPr id="9" name="Picture 8"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6" name="Title 1"/>
          <p:cNvSpPr txBox="1">
            <a:spLocks/>
          </p:cNvSpPr>
          <p:nvPr/>
        </p:nvSpPr>
        <p:spPr>
          <a:xfrm>
            <a:off x="671944" y="1330751"/>
            <a:ext cx="7772400" cy="463416"/>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solidFill>
                  <a:srgbClr val="5A4099"/>
                </a:solidFill>
                <a:latin typeface="Arial"/>
                <a:cs typeface="Arial"/>
              </a:rPr>
              <a:t>Existing Cross Domain Profiles*</a:t>
            </a:r>
            <a:endParaRPr lang="en-US" sz="2400" dirty="0">
              <a:solidFill>
                <a:srgbClr val="5A4099"/>
              </a:solidFill>
              <a:latin typeface="Arial"/>
              <a:cs typeface="Arial"/>
            </a:endParaRPr>
          </a:p>
        </p:txBody>
      </p:sp>
      <p:sp>
        <p:nvSpPr>
          <p:cNvPr id="10" name="Subtitle 2"/>
          <p:cNvSpPr txBox="1">
            <a:spLocks/>
          </p:cNvSpPr>
          <p:nvPr/>
        </p:nvSpPr>
        <p:spPr>
          <a:xfrm>
            <a:off x="4662162" y="1847088"/>
            <a:ext cx="4041958" cy="485954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342900" lvl="1" indent="-342900" algn="l">
              <a:spcBef>
                <a:spcPts val="0"/>
              </a:spcBef>
              <a:spcAft>
                <a:spcPts val="1200"/>
              </a:spcAft>
              <a:buFont typeface="Arial" charset="0"/>
              <a:buChar char="•"/>
            </a:pPr>
            <a:endParaRPr lang="en-US" sz="2000" dirty="0">
              <a:solidFill>
                <a:schemeClr val="tx1">
                  <a:lumMod val="65000"/>
                  <a:lumOff val="35000"/>
                </a:schemeClr>
              </a:solidFill>
              <a:latin typeface="Arial"/>
              <a:cs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979200057"/>
              </p:ext>
            </p:extLst>
          </p:nvPr>
        </p:nvGraphicFramePr>
        <p:xfrm>
          <a:off x="685801" y="1817716"/>
          <a:ext cx="7758543" cy="4450080"/>
        </p:xfrm>
        <a:graphic>
          <a:graphicData uri="http://schemas.openxmlformats.org/drawingml/2006/table">
            <a:tbl>
              <a:tblPr firstRow="1" bandRow="1">
                <a:tableStyleId>{5C22544A-7EE6-4342-B048-85BDC9FD1C3A}</a:tableStyleId>
              </a:tblPr>
              <a:tblGrid>
                <a:gridCol w="2194559"/>
                <a:gridCol w="2295144"/>
                <a:gridCol w="3268840"/>
              </a:tblGrid>
              <a:tr h="344347">
                <a:tc>
                  <a:txBody>
                    <a:bodyPr/>
                    <a:lstStyle/>
                    <a:p>
                      <a:r>
                        <a:rPr lang="en-US" dirty="0" smtClean="0"/>
                        <a:t>Profile</a:t>
                      </a:r>
                      <a:endParaRPr lang="en-US" dirty="0"/>
                    </a:p>
                  </a:txBody>
                  <a:tcPr/>
                </a:tc>
                <a:tc>
                  <a:txBody>
                    <a:bodyPr/>
                    <a:lstStyle/>
                    <a:p>
                      <a:r>
                        <a:rPr lang="en-US" dirty="0" smtClean="0"/>
                        <a:t>Domain</a:t>
                      </a:r>
                      <a:endParaRPr lang="en-US" dirty="0"/>
                    </a:p>
                  </a:txBody>
                  <a:tcPr/>
                </a:tc>
                <a:tc>
                  <a:txBody>
                    <a:bodyPr/>
                    <a:lstStyle/>
                    <a:p>
                      <a:r>
                        <a:rPr lang="en-US" dirty="0" smtClean="0"/>
                        <a:t>Description</a:t>
                      </a:r>
                      <a:endParaRPr lang="en-US" dirty="0"/>
                    </a:p>
                  </a:txBody>
                  <a:tcPr/>
                </a:tc>
              </a:tr>
              <a:tr h="679261">
                <a:tc>
                  <a:txBody>
                    <a:bodyPr/>
                    <a:lstStyle/>
                    <a:p>
                      <a:r>
                        <a:rPr lang="en-US" sz="1400" dirty="0" smtClean="0"/>
                        <a:t>Remote Patient Monitoring (RPM)</a:t>
                      </a:r>
                      <a:endParaRPr lang="en-US" sz="1400" dirty="0"/>
                    </a:p>
                  </a:txBody>
                  <a:tcPr/>
                </a:tc>
                <a:tc>
                  <a:txBody>
                    <a:bodyPr/>
                    <a:lstStyle/>
                    <a:p>
                      <a:r>
                        <a:rPr lang="en-US" sz="1400" dirty="0" smtClean="0"/>
                        <a:t>Patient Care Devices (PCD)</a:t>
                      </a:r>
                      <a:endParaRPr lang="en-US" sz="1400" dirty="0"/>
                    </a:p>
                  </a:txBody>
                  <a:tcPr/>
                </a:tc>
                <a:tc>
                  <a:txBody>
                    <a:bodyPr/>
                    <a:lstStyle/>
                    <a:p>
                      <a:r>
                        <a:rPr lang="en-US" sz="1400" dirty="0" smtClean="0"/>
                        <a:t>Standardizes</a:t>
                      </a:r>
                      <a:r>
                        <a:rPr lang="en-US" sz="1400" baseline="0" dirty="0" smtClean="0"/>
                        <a:t> measurements taken by personal healthcare devices in remote settings</a:t>
                      </a:r>
                      <a:endParaRPr lang="en-US" sz="1400" dirty="0"/>
                    </a:p>
                  </a:txBody>
                  <a:tcPr/>
                </a:tc>
              </a:tr>
              <a:tr h="679261">
                <a:tc>
                  <a:txBody>
                    <a:bodyPr/>
                    <a:lstStyle/>
                    <a:p>
                      <a:r>
                        <a:rPr lang="en-US" sz="1400" dirty="0" smtClean="0"/>
                        <a:t>Clinical Mapping (CMAP)</a:t>
                      </a:r>
                      <a:endParaRPr lang="en-US" sz="1400" dirty="0"/>
                    </a:p>
                  </a:txBody>
                  <a:tcPr/>
                </a:tc>
                <a:tc>
                  <a:txBody>
                    <a:bodyPr/>
                    <a:lstStyle/>
                    <a:p>
                      <a:r>
                        <a:rPr lang="en-US" sz="1400" dirty="0" smtClean="0"/>
                        <a:t>Patient Care Devices (PCD)</a:t>
                      </a:r>
                      <a:endParaRPr lang="en-US" sz="1400" dirty="0"/>
                    </a:p>
                  </a:txBody>
                  <a:tcPr/>
                </a:tc>
                <a:tc>
                  <a:txBody>
                    <a:bodyPr/>
                    <a:lstStyle/>
                    <a:p>
                      <a:r>
                        <a:rPr lang="en-US" sz="1400" dirty="0" smtClean="0"/>
                        <a:t>Manages</a:t>
                      </a:r>
                      <a:r>
                        <a:rPr lang="en-US" sz="1400" baseline="0" dirty="0" smtClean="0"/>
                        <a:t> nomenclature transformations mapping to and from clinical terminologies</a:t>
                      </a:r>
                      <a:endParaRPr lang="en-US" sz="1400" dirty="0"/>
                    </a:p>
                  </a:txBody>
                  <a:tcPr/>
                </a:tc>
              </a:tr>
              <a:tr h="679261">
                <a:tc>
                  <a:txBody>
                    <a:bodyPr/>
                    <a:lstStyle/>
                    <a:p>
                      <a:r>
                        <a:rPr lang="en-US" sz="1400" dirty="0" smtClean="0"/>
                        <a:t>Cardiovascular</a:t>
                      </a:r>
                      <a:r>
                        <a:rPr lang="en-US" sz="1400" baseline="0" dirty="0" smtClean="0"/>
                        <a:t> Heart Team Workflow Definition (XCHT-WD)</a:t>
                      </a:r>
                      <a:endParaRPr lang="en-US" sz="1400" dirty="0"/>
                    </a:p>
                  </a:txBody>
                  <a:tcPr/>
                </a:tc>
                <a:tc>
                  <a:txBody>
                    <a:bodyPr/>
                    <a:lstStyle/>
                    <a:p>
                      <a:r>
                        <a:rPr lang="en-US" sz="1400" dirty="0" smtClean="0"/>
                        <a:t>Cardiology (CARD)</a:t>
                      </a:r>
                      <a:endParaRPr lang="en-US" sz="1400" dirty="0"/>
                    </a:p>
                  </a:txBody>
                  <a:tcPr/>
                </a:tc>
                <a:tc>
                  <a:txBody>
                    <a:bodyPr/>
                    <a:lstStyle/>
                    <a:p>
                      <a:r>
                        <a:rPr lang="en-US" sz="1400" dirty="0" smtClean="0"/>
                        <a:t>Facilitates</a:t>
                      </a:r>
                      <a:r>
                        <a:rPr lang="en-US" sz="1400" baseline="0" dirty="0" smtClean="0"/>
                        <a:t> management of a dynamic Heart Team supporting decisions typically made in cardiology care</a:t>
                      </a:r>
                      <a:endParaRPr lang="en-US" sz="1400" dirty="0"/>
                    </a:p>
                  </a:txBody>
                  <a:tcPr/>
                </a:tc>
              </a:tr>
              <a:tr h="1075496">
                <a:tc>
                  <a:txBody>
                    <a:bodyPr/>
                    <a:lstStyle/>
                    <a:p>
                      <a:r>
                        <a:rPr lang="en-US" sz="1400" dirty="0" smtClean="0"/>
                        <a:t>Perinatal</a:t>
                      </a:r>
                      <a:r>
                        <a:rPr lang="en-US" sz="1400" baseline="0" dirty="0" smtClean="0"/>
                        <a:t> Workflow (PW)</a:t>
                      </a:r>
                      <a:endParaRPr lang="en-US" sz="1400" dirty="0"/>
                    </a:p>
                  </a:txBody>
                  <a:tcPr/>
                </a:tc>
                <a:tc>
                  <a:txBody>
                    <a:bodyPr/>
                    <a:lstStyle/>
                    <a:p>
                      <a:r>
                        <a:rPr lang="en-US" sz="1400" dirty="0" smtClean="0"/>
                        <a:t>Radiology</a:t>
                      </a:r>
                      <a:r>
                        <a:rPr lang="en-US" sz="1400" baseline="0" dirty="0" smtClean="0"/>
                        <a:t> (RAD)</a:t>
                      </a:r>
                    </a:p>
                    <a:p>
                      <a:r>
                        <a:rPr lang="en-US" sz="1400" baseline="0" dirty="0" smtClean="0"/>
                        <a:t>Laboratory (LAB)</a:t>
                      </a:r>
                    </a:p>
                    <a:p>
                      <a:r>
                        <a:rPr lang="en-US" sz="1400" baseline="0" dirty="0" smtClean="0"/>
                        <a:t>Patient Care Devices (PCD)</a:t>
                      </a:r>
                    </a:p>
                    <a:p>
                      <a:r>
                        <a:rPr lang="en-US" sz="1400" baseline="0" dirty="0" smtClean="0"/>
                        <a:t>Quality, Research, and Public Health (QRPH)</a:t>
                      </a:r>
                      <a:endParaRPr lang="en-US" sz="1400" dirty="0"/>
                    </a:p>
                  </a:txBody>
                  <a:tcPr/>
                </a:tc>
                <a:tc>
                  <a:txBody>
                    <a:bodyPr/>
                    <a:lstStyle/>
                    <a:p>
                      <a:r>
                        <a:rPr lang="en-US" sz="1400" kern="1200" baseline="0" dirty="0" smtClean="0">
                          <a:solidFill>
                            <a:schemeClr val="dk1"/>
                          </a:solidFill>
                          <a:latin typeface="+mn-lt"/>
                          <a:ea typeface="+mn-ea"/>
                          <a:cs typeface="+mn-cs"/>
                        </a:rPr>
                        <a:t>Simplifies exchanges between various providers of perinatal care by utilizing profiles and transactions from several IHE domains to support the continuum of care of expectant mothers and newborns</a:t>
                      </a:r>
                    </a:p>
                  </a:txBody>
                  <a:tcPr/>
                </a:tc>
              </a:tr>
              <a:tr h="679261">
                <a:tc>
                  <a:txBody>
                    <a:bodyPr/>
                    <a:lstStyle/>
                    <a:p>
                      <a:r>
                        <a:rPr lang="en-US" sz="1400" dirty="0" smtClean="0"/>
                        <a:t>Guideline Appropriate Ordering (GAO)</a:t>
                      </a:r>
                      <a:endParaRPr lang="en-US" sz="1400" dirty="0"/>
                    </a:p>
                  </a:txBody>
                  <a:tcPr/>
                </a:tc>
                <a:tc>
                  <a:txBody>
                    <a:bodyPr/>
                    <a:lstStyle/>
                    <a:p>
                      <a:r>
                        <a:rPr lang="en-US" sz="1400" dirty="0" smtClean="0"/>
                        <a:t>Radiology</a:t>
                      </a:r>
                      <a:r>
                        <a:rPr lang="en-US" sz="1400" baseline="0" dirty="0" smtClean="0"/>
                        <a:t> (RAD)</a:t>
                      </a:r>
                      <a:endParaRPr lang="en-US" sz="1400" dirty="0"/>
                    </a:p>
                  </a:txBody>
                  <a:tcPr/>
                </a:tc>
                <a:tc>
                  <a:txBody>
                    <a:bodyPr/>
                    <a:lstStyle/>
                    <a:p>
                      <a:r>
                        <a:rPr lang="en-US" sz="1400" dirty="0" smtClean="0"/>
                        <a:t>Provides</a:t>
                      </a:r>
                      <a:r>
                        <a:rPr lang="en-US" sz="1400" baseline="0" dirty="0" smtClean="0"/>
                        <a:t> appropriateness guidance to systems utilizing decision support interoperability </a:t>
                      </a:r>
                      <a:endParaRPr lang="en-US" sz="1400" dirty="0"/>
                    </a:p>
                  </a:txBody>
                  <a:tcPr/>
                </a:tc>
              </a:tr>
            </a:tbl>
          </a:graphicData>
        </a:graphic>
      </p:graphicFrame>
      <p:sp>
        <p:nvSpPr>
          <p:cNvPr id="5" name="TextBox 4"/>
          <p:cNvSpPr txBox="1"/>
          <p:nvPr/>
        </p:nvSpPr>
        <p:spPr>
          <a:xfrm>
            <a:off x="2377440" y="6373368"/>
            <a:ext cx="6363256" cy="369332"/>
          </a:xfrm>
          <a:prstGeom prst="rect">
            <a:avLst/>
          </a:prstGeom>
          <a:noFill/>
        </p:spPr>
        <p:txBody>
          <a:bodyPr wrap="square" rtlCol="0">
            <a:spAutoFit/>
          </a:bodyPr>
          <a:lstStyle/>
          <a:p>
            <a:r>
              <a:rPr lang="en-US" dirty="0" smtClean="0">
                <a:solidFill>
                  <a:schemeClr val="bg1">
                    <a:lumMod val="50000"/>
                  </a:schemeClr>
                </a:solidFill>
              </a:rPr>
              <a:t>*Does not represent ALL profiles with cross-domain dependencies</a:t>
            </a:r>
            <a:endParaRPr lang="en-US" dirty="0">
              <a:solidFill>
                <a:schemeClr val="bg1">
                  <a:lumMod val="50000"/>
                </a:schemeClr>
              </a:solidFill>
            </a:endParaRPr>
          </a:p>
        </p:txBody>
      </p:sp>
    </p:spTree>
    <p:extLst>
      <p:ext uri="{BB962C8B-B14F-4D97-AF65-F5344CB8AC3E}">
        <p14:creationId xmlns:p14="http://schemas.microsoft.com/office/powerpoint/2010/main" val="10940108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solidFill>
                  <a:srgbClr val="5A4099"/>
                </a:solidFill>
                <a:latin typeface="Arial Black" panose="020B0A04020102020204" pitchFamily="34" charset="0"/>
              </a:rPr>
              <a:t>New </a:t>
            </a:r>
            <a:r>
              <a:rPr lang="en-US" dirty="0" smtClean="0">
                <a:solidFill>
                  <a:srgbClr val="5A4099"/>
                </a:solidFill>
                <a:latin typeface="Arial Black" panose="020B0A04020102020204" pitchFamily="34" charset="0"/>
              </a:rPr>
              <a:t>Profiles</a:t>
            </a:r>
            <a:endParaRPr lang="en-US" dirty="0">
              <a:solidFill>
                <a:srgbClr val="5A4099"/>
              </a:solidFill>
              <a:latin typeface="Arial Black" panose="020B0A04020102020204" pitchFamily="34" charset="0"/>
            </a:endParaRPr>
          </a:p>
        </p:txBody>
      </p:sp>
      <p:sp>
        <p:nvSpPr>
          <p:cNvPr id="8" name="Subtitle 7"/>
          <p:cNvSpPr>
            <a:spLocks noGrp="1"/>
          </p:cNvSpPr>
          <p:nvPr>
            <p:ph type="subTitle" idx="1"/>
          </p:nvPr>
        </p:nvSpPr>
        <p:spPr>
          <a:xfrm>
            <a:off x="938152" y="3886200"/>
            <a:ext cx="7520048" cy="1752600"/>
          </a:xfrm>
        </p:spPr>
        <p:txBody>
          <a:bodyPr/>
          <a:lstStyle/>
          <a:p>
            <a:r>
              <a:rPr lang="en-US" dirty="0" smtClean="0"/>
              <a:t>2017 Patient Care </a:t>
            </a:r>
            <a:r>
              <a:rPr lang="en-US" dirty="0" smtClean="0"/>
              <a:t>Coordination</a:t>
            </a:r>
          </a:p>
          <a:p>
            <a:r>
              <a:rPr lang="en-US" dirty="0">
                <a:hlinkClick r:id="rId2"/>
              </a:rPr>
              <a:t>http://ihe.net/Technical_Frameworks/#</a:t>
            </a:r>
            <a:r>
              <a:rPr lang="en-US" dirty="0" smtClean="0">
                <a:hlinkClick r:id="rId2"/>
              </a:rPr>
              <a:t>pcc</a:t>
            </a:r>
            <a:endParaRPr lang="en-US" dirty="0"/>
          </a:p>
          <a:p>
            <a:endParaRPr lang="en-US" dirty="0" smtClean="0"/>
          </a:p>
        </p:txBody>
      </p:sp>
    </p:spTree>
    <p:extLst>
      <p:ext uri="{BB962C8B-B14F-4D97-AF65-F5344CB8AC3E}">
        <p14:creationId xmlns:p14="http://schemas.microsoft.com/office/powerpoint/2010/main" val="1391113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1202"/>
            <a:ext cx="8229600" cy="1143000"/>
          </a:xfrm>
        </p:spPr>
        <p:txBody>
          <a:bodyPr/>
          <a:lstStyle/>
          <a:p>
            <a:pPr>
              <a:buClr>
                <a:srgbClr val="5A4099"/>
              </a:buClr>
              <a:buSzPct val="25000"/>
            </a:pPr>
            <a:r>
              <a:rPr lang="en-US" sz="2400" b="1" u="sng" dirty="0">
                <a:solidFill>
                  <a:srgbClr val="5A4099"/>
                </a:solidFill>
                <a:latin typeface="Arial"/>
                <a:ea typeface="Arial"/>
                <a:cs typeface="Arial"/>
                <a:sym typeface="Arial"/>
              </a:rPr>
              <a:t>Point-of-Care Medical Device Tracking (PMDT</a:t>
            </a:r>
            <a:r>
              <a:rPr lang="en-US" sz="2400" b="1" u="sng" dirty="0" smtClean="0">
                <a:solidFill>
                  <a:srgbClr val="5A4099"/>
                </a:solidFill>
                <a:latin typeface="Arial"/>
                <a:ea typeface="Arial"/>
                <a:cs typeface="Arial"/>
                <a:sym typeface="Arial"/>
              </a:rPr>
              <a:t>)</a:t>
            </a:r>
            <a:endParaRPr lang="en-US" sz="2400" b="1" u="sng" dirty="0">
              <a:solidFill>
                <a:srgbClr val="5A4099"/>
              </a:solidFill>
              <a:latin typeface="Arial"/>
              <a:ea typeface="Arial"/>
              <a:cs typeface="Arial"/>
            </a:endParaRPr>
          </a:p>
        </p:txBody>
      </p:sp>
      <p:sp>
        <p:nvSpPr>
          <p:cNvPr id="3" name="Text Placeholder 2"/>
          <p:cNvSpPr>
            <a:spLocks noGrp="1"/>
          </p:cNvSpPr>
          <p:nvPr>
            <p:ph type="body" idx="1"/>
          </p:nvPr>
        </p:nvSpPr>
        <p:spPr>
          <a:xfrm>
            <a:off x="365760" y="1269328"/>
            <a:ext cx="4131627" cy="573598"/>
          </a:xfrm>
        </p:spPr>
        <p:txBody>
          <a:bodyPr/>
          <a:lstStyle/>
          <a:p>
            <a:r>
              <a:rPr lang="en-US" dirty="0" smtClean="0"/>
              <a:t>PROBLEM</a:t>
            </a:r>
            <a:endParaRPr lang="en-US" dirty="0"/>
          </a:p>
        </p:txBody>
      </p:sp>
      <p:sp>
        <p:nvSpPr>
          <p:cNvPr id="4" name="Text Placeholder 3"/>
          <p:cNvSpPr>
            <a:spLocks noGrp="1"/>
          </p:cNvSpPr>
          <p:nvPr>
            <p:ph type="body" idx="2"/>
          </p:nvPr>
        </p:nvSpPr>
        <p:spPr>
          <a:xfrm>
            <a:off x="56197" y="1703004"/>
            <a:ext cx="4040187" cy="4323461"/>
          </a:xfrm>
        </p:spPr>
        <p:txBody>
          <a:bodyPr/>
          <a:lstStyle/>
          <a:p>
            <a:pPr marL="342900" lvl="1" indent="-342900">
              <a:buSzPct val="75000"/>
              <a:buFont typeface="Arial" panose="020B0604020202020204" pitchFamily="34" charset="0"/>
              <a:buChar char="•"/>
            </a:pPr>
            <a:r>
              <a:rPr lang="en-US" sz="1800" b="1" dirty="0">
                <a:solidFill>
                  <a:schemeClr val="tx1">
                    <a:lumMod val="85000"/>
                    <a:lumOff val="15000"/>
                  </a:schemeClr>
                </a:solidFill>
                <a:latin typeface="Calibri" panose="020F0502020204030204" pitchFamily="34" charset="0"/>
                <a:cs typeface="Calibri" panose="020F0502020204030204" pitchFamily="34" charset="0"/>
              </a:rPr>
              <a:t>Implantable medical devices are costly and concerns about illegitimate (i.e., counterfeit, stolen) products has become a global </a:t>
            </a:r>
            <a:r>
              <a:rPr lang="en-US" sz="1800" b="1" dirty="0" smtClean="0">
                <a:solidFill>
                  <a:schemeClr val="tx1">
                    <a:lumMod val="85000"/>
                    <a:lumOff val="15000"/>
                  </a:schemeClr>
                </a:solidFill>
                <a:latin typeface="Calibri" panose="020F0502020204030204" pitchFamily="34" charset="0"/>
                <a:cs typeface="Calibri" panose="020F0502020204030204" pitchFamily="34" charset="0"/>
              </a:rPr>
              <a:t>issue</a:t>
            </a:r>
          </a:p>
          <a:p>
            <a:pPr marL="0" lvl="1" indent="0">
              <a:buSzPct val="75000"/>
              <a:buNone/>
            </a:pPr>
            <a:endParaRPr lang="en-US" sz="1200" b="1" dirty="0">
              <a:solidFill>
                <a:schemeClr val="tx1">
                  <a:lumMod val="85000"/>
                  <a:lumOff val="15000"/>
                </a:schemeClr>
              </a:solidFill>
              <a:latin typeface="Calibri" panose="020F0502020204030204" pitchFamily="34" charset="0"/>
              <a:cs typeface="Calibri" panose="020F0502020204030204" pitchFamily="34" charset="0"/>
            </a:endParaRPr>
          </a:p>
          <a:p>
            <a:pPr marL="342900" lvl="1" indent="-342900">
              <a:buSzPct val="75000"/>
              <a:buFont typeface="Arial" panose="020B0604020202020204" pitchFamily="34" charset="0"/>
              <a:buChar char="•"/>
            </a:pPr>
            <a:r>
              <a:rPr lang="en-US" sz="1800" b="1" dirty="0">
                <a:solidFill>
                  <a:schemeClr val="tx1">
                    <a:lumMod val="85000"/>
                    <a:lumOff val="15000"/>
                  </a:schemeClr>
                </a:solidFill>
                <a:latin typeface="Calibri" panose="020F0502020204030204" pitchFamily="34" charset="0"/>
                <a:cs typeface="Calibri" panose="020F0502020204030204" pitchFamily="34" charset="0"/>
              </a:rPr>
              <a:t>Post-market surveillance of implantable medical devices can be </a:t>
            </a:r>
            <a:r>
              <a:rPr lang="en-US" sz="1800" b="1" dirty="0" smtClean="0">
                <a:solidFill>
                  <a:schemeClr val="tx1">
                    <a:lumMod val="85000"/>
                    <a:lumOff val="15000"/>
                  </a:schemeClr>
                </a:solidFill>
                <a:latin typeface="Calibri" panose="020F0502020204030204" pitchFamily="34" charset="0"/>
                <a:cs typeface="Calibri" panose="020F0502020204030204" pitchFamily="34" charset="0"/>
              </a:rPr>
              <a:t>challenging</a:t>
            </a:r>
          </a:p>
          <a:p>
            <a:pPr marL="0" lvl="1" indent="0">
              <a:buSzPct val="75000"/>
              <a:buNone/>
            </a:pPr>
            <a:endParaRPr lang="en-US" sz="1200" b="1" dirty="0">
              <a:solidFill>
                <a:schemeClr val="tx1">
                  <a:lumMod val="85000"/>
                  <a:lumOff val="15000"/>
                </a:schemeClr>
              </a:solidFill>
              <a:latin typeface="Calibri" panose="020F0502020204030204" pitchFamily="34" charset="0"/>
              <a:cs typeface="Calibri" panose="020F0502020204030204" pitchFamily="34" charset="0"/>
            </a:endParaRPr>
          </a:p>
          <a:p>
            <a:pPr marL="342900" lvl="1" indent="-342900">
              <a:buSzPct val="75000"/>
              <a:buFont typeface="Arial" panose="020B0604020202020204" pitchFamily="34" charset="0"/>
              <a:buChar char="•"/>
            </a:pPr>
            <a:r>
              <a:rPr lang="en-US" sz="1800" b="1" dirty="0">
                <a:solidFill>
                  <a:schemeClr val="tx1">
                    <a:lumMod val="85000"/>
                    <a:lumOff val="15000"/>
                  </a:schemeClr>
                </a:solidFill>
                <a:latin typeface="Calibri" panose="020F0502020204030204" pitchFamily="34" charset="0"/>
                <a:cs typeface="Calibri" panose="020F0502020204030204" pitchFamily="34" charset="0"/>
              </a:rPr>
              <a:t>Implantable medical device adverse events and recalls pose a patient safety </a:t>
            </a:r>
            <a:r>
              <a:rPr lang="en-US" sz="1800" b="1" dirty="0" smtClean="0">
                <a:solidFill>
                  <a:schemeClr val="tx1">
                    <a:lumMod val="85000"/>
                    <a:lumOff val="15000"/>
                  </a:schemeClr>
                </a:solidFill>
                <a:latin typeface="Calibri" panose="020F0502020204030204" pitchFamily="34" charset="0"/>
                <a:cs typeface="Calibri" panose="020F0502020204030204" pitchFamily="34" charset="0"/>
              </a:rPr>
              <a:t>issue</a:t>
            </a:r>
          </a:p>
          <a:p>
            <a:pPr marL="0" lvl="1" indent="0">
              <a:buSzPct val="75000"/>
              <a:buNone/>
            </a:pPr>
            <a:endParaRPr lang="en-US" sz="1200" b="1" dirty="0">
              <a:solidFill>
                <a:schemeClr val="tx1">
                  <a:lumMod val="85000"/>
                  <a:lumOff val="15000"/>
                </a:schemeClr>
              </a:solidFill>
              <a:latin typeface="Calibri" panose="020F0502020204030204" pitchFamily="34" charset="0"/>
              <a:cs typeface="Calibri" panose="020F0502020204030204" pitchFamily="34" charset="0"/>
            </a:endParaRPr>
          </a:p>
          <a:p>
            <a:pPr marL="342900" lvl="1" indent="-342900">
              <a:buSzPct val="75000"/>
              <a:buFont typeface="Arial" panose="020B0604020202020204" pitchFamily="34" charset="0"/>
              <a:buChar char="•"/>
            </a:pPr>
            <a:r>
              <a:rPr lang="en-US" sz="1800" b="1" dirty="0">
                <a:solidFill>
                  <a:schemeClr val="tx1">
                    <a:lumMod val="85000"/>
                    <a:lumOff val="15000"/>
                  </a:schemeClr>
                </a:solidFill>
                <a:latin typeface="Calibri" panose="020F0502020204030204" pitchFamily="34" charset="0"/>
                <a:cs typeface="Calibri" panose="020F0502020204030204" pitchFamily="34" charset="0"/>
              </a:rPr>
              <a:t>Acquiring medical device data used at the point-of-care is difficult to retrieve for reuse at a later time</a:t>
            </a:r>
          </a:p>
          <a:p>
            <a:endParaRPr lang="en-US" sz="2000" dirty="0"/>
          </a:p>
        </p:txBody>
      </p:sp>
      <p:sp>
        <p:nvSpPr>
          <p:cNvPr id="5" name="Text Placeholder 4"/>
          <p:cNvSpPr>
            <a:spLocks noGrp="1"/>
          </p:cNvSpPr>
          <p:nvPr>
            <p:ph type="body" idx="3"/>
          </p:nvPr>
        </p:nvSpPr>
        <p:spPr>
          <a:xfrm>
            <a:off x="4405947" y="1236246"/>
            <a:ext cx="4041774" cy="639762"/>
          </a:xfrm>
        </p:spPr>
        <p:txBody>
          <a:bodyPr/>
          <a:lstStyle/>
          <a:p>
            <a:r>
              <a:rPr lang="en-US" dirty="0" smtClean="0"/>
              <a:t>VALUE PROPOSITION</a:t>
            </a:r>
            <a:endParaRPr lang="en-US" dirty="0"/>
          </a:p>
        </p:txBody>
      </p:sp>
      <p:sp>
        <p:nvSpPr>
          <p:cNvPr id="6" name="Text Placeholder 5"/>
          <p:cNvSpPr>
            <a:spLocks noGrp="1"/>
          </p:cNvSpPr>
          <p:nvPr>
            <p:ph type="body" idx="4"/>
          </p:nvPr>
        </p:nvSpPr>
        <p:spPr>
          <a:xfrm>
            <a:off x="4096384" y="1703004"/>
            <a:ext cx="4852544" cy="3951287"/>
          </a:xfrm>
        </p:spPr>
        <p:txBody>
          <a:bodyPr/>
          <a:lstStyle/>
          <a:p>
            <a:pPr marL="342900" lvl="1" indent="-342900">
              <a:spcBef>
                <a:spcPts val="0"/>
              </a:spcBef>
              <a:buClrTx/>
              <a:buSzPct val="75000"/>
              <a:buFont typeface="Arial" panose="020B0604020202020204" pitchFamily="34" charset="0"/>
              <a:buChar char="•"/>
            </a:pPr>
            <a:r>
              <a:rPr lang="en-US" sz="1800" b="1" dirty="0">
                <a:solidFill>
                  <a:schemeClr val="tx1"/>
                </a:solidFill>
              </a:rPr>
              <a:t>Closes the loop on data acquisition at the point-of-care to support reporting of medical device data   </a:t>
            </a:r>
          </a:p>
          <a:p>
            <a:pPr marL="800100" lvl="2" indent="-342900">
              <a:spcBef>
                <a:spcPts val="0"/>
              </a:spcBef>
              <a:buClrTx/>
              <a:buSzPct val="75000"/>
              <a:buFont typeface="Arial" panose="020B0604020202020204" pitchFamily="34" charset="0"/>
              <a:buChar char="•"/>
            </a:pPr>
            <a:r>
              <a:rPr lang="en-US" sz="1400" dirty="0">
                <a:solidFill>
                  <a:schemeClr val="tx1"/>
                </a:solidFill>
              </a:rPr>
              <a:t>Medical device data used for:</a:t>
            </a:r>
          </a:p>
          <a:p>
            <a:pPr marL="1257300" lvl="3" indent="-342900">
              <a:spcBef>
                <a:spcPts val="0"/>
              </a:spcBef>
              <a:buClrTx/>
              <a:buSzPct val="75000"/>
              <a:buFont typeface="Arial" panose="020B0604020202020204" pitchFamily="34" charset="0"/>
              <a:buChar char="•"/>
            </a:pPr>
            <a:r>
              <a:rPr lang="en-US" sz="1400" dirty="0">
                <a:solidFill>
                  <a:schemeClr val="tx1"/>
                </a:solidFill>
              </a:rPr>
              <a:t>Continuum of care (e.g., Discharge Summary, Referrals)</a:t>
            </a:r>
          </a:p>
          <a:p>
            <a:pPr marL="1257300" lvl="3" indent="-342900">
              <a:spcBef>
                <a:spcPts val="0"/>
              </a:spcBef>
              <a:buClrTx/>
              <a:buSzPct val="75000"/>
              <a:buFont typeface="Arial" panose="020B0604020202020204" pitchFamily="34" charset="0"/>
              <a:buChar char="•"/>
            </a:pPr>
            <a:r>
              <a:rPr lang="en-US" sz="1400" dirty="0">
                <a:solidFill>
                  <a:schemeClr val="tx1"/>
                </a:solidFill>
              </a:rPr>
              <a:t>Registries (e.g., Total Joint Registry)</a:t>
            </a:r>
          </a:p>
          <a:p>
            <a:pPr marL="1257300" lvl="3" indent="-342900">
              <a:spcBef>
                <a:spcPts val="0"/>
              </a:spcBef>
              <a:buClrTx/>
              <a:buSzPct val="75000"/>
              <a:buFont typeface="Arial" panose="020B0604020202020204" pitchFamily="34" charset="0"/>
              <a:buChar char="•"/>
            </a:pPr>
            <a:r>
              <a:rPr lang="en-US" sz="1400" dirty="0">
                <a:solidFill>
                  <a:schemeClr val="tx1"/>
                </a:solidFill>
              </a:rPr>
              <a:t>Payers (e.g., government provided, private insurance)</a:t>
            </a:r>
          </a:p>
          <a:p>
            <a:pPr marL="800100" lvl="2" indent="-342900">
              <a:spcBef>
                <a:spcPts val="0"/>
              </a:spcBef>
              <a:buClrTx/>
              <a:buSzPct val="75000"/>
              <a:buFont typeface="Arial" panose="020B0604020202020204" pitchFamily="34" charset="0"/>
              <a:buChar char="•"/>
            </a:pPr>
            <a:r>
              <a:rPr lang="en-US" sz="1400" dirty="0">
                <a:solidFill>
                  <a:schemeClr val="tx1"/>
                </a:solidFill>
              </a:rPr>
              <a:t>Can associate a medical device used for monitoring a disease or symptom of a disease (e.g., vital sign monitors, pulse oximeters, blood glucose monitors) to a patient for querying the device or procedure using the UDI</a:t>
            </a:r>
          </a:p>
          <a:p>
            <a:pPr marL="342900" lvl="1" indent="-342900">
              <a:spcBef>
                <a:spcPts val="0"/>
              </a:spcBef>
              <a:buClrTx/>
              <a:buSzPct val="75000"/>
              <a:buFont typeface="Arial" panose="020B0604020202020204" pitchFamily="34" charset="0"/>
              <a:buChar char="•"/>
            </a:pPr>
            <a:r>
              <a:rPr lang="en-US" sz="1800" b="1" dirty="0">
                <a:solidFill>
                  <a:schemeClr val="tx1"/>
                </a:solidFill>
              </a:rPr>
              <a:t>Increase patient safety</a:t>
            </a:r>
          </a:p>
          <a:p>
            <a:pPr marL="800100" lvl="2" indent="-342900">
              <a:spcBef>
                <a:spcPts val="0"/>
              </a:spcBef>
              <a:buClrTx/>
              <a:buSzPct val="75000"/>
              <a:buFont typeface="Arial" panose="020B0604020202020204" pitchFamily="34" charset="0"/>
              <a:buChar char="•"/>
            </a:pPr>
            <a:r>
              <a:rPr lang="en-US" sz="1400" dirty="0">
                <a:solidFill>
                  <a:schemeClr val="tx1"/>
                </a:solidFill>
              </a:rPr>
              <a:t>Traceability of medical devices (avoid use of counterfeit or illegitimate products)</a:t>
            </a:r>
          </a:p>
          <a:p>
            <a:pPr marL="800100" lvl="2" indent="-342900">
              <a:spcBef>
                <a:spcPts val="0"/>
              </a:spcBef>
              <a:buClrTx/>
              <a:buSzPct val="75000"/>
              <a:buFont typeface="Arial" panose="020B0604020202020204" pitchFamily="34" charset="0"/>
              <a:buChar char="•"/>
            </a:pPr>
            <a:r>
              <a:rPr lang="en-US" sz="1400" dirty="0">
                <a:solidFill>
                  <a:schemeClr val="tx1"/>
                </a:solidFill>
              </a:rPr>
              <a:t>Quality issues identified (e.g., recalls, adverse events)</a:t>
            </a:r>
          </a:p>
          <a:p>
            <a:pPr marL="342900" lvl="1" indent="-342900">
              <a:spcBef>
                <a:spcPts val="0"/>
              </a:spcBef>
              <a:buClrTx/>
              <a:buSzPct val="75000"/>
              <a:buFont typeface="Arial" panose="020B0604020202020204" pitchFamily="34" charset="0"/>
              <a:buChar char="•"/>
            </a:pPr>
            <a:r>
              <a:rPr lang="en-US" sz="1800" b="1" dirty="0">
                <a:solidFill>
                  <a:schemeClr val="tx1"/>
                </a:solidFill>
              </a:rPr>
              <a:t>Increase accurate medical device data capture at the point-of-care</a:t>
            </a:r>
          </a:p>
          <a:p>
            <a:pPr marL="800100" lvl="2" indent="-342900">
              <a:spcBef>
                <a:spcPts val="0"/>
              </a:spcBef>
              <a:buClrTx/>
              <a:buSzPct val="75000"/>
              <a:buFont typeface="Arial" panose="020B0604020202020204" pitchFamily="34" charset="0"/>
              <a:buChar char="•"/>
            </a:pPr>
            <a:r>
              <a:rPr lang="en-US" sz="1400" dirty="0">
                <a:solidFill>
                  <a:schemeClr val="tx1"/>
                </a:solidFill>
              </a:rPr>
              <a:t>Eliminates human error from manual medical device data entry</a:t>
            </a:r>
          </a:p>
          <a:p>
            <a:endParaRPr lang="en-US" dirty="0"/>
          </a:p>
        </p:txBody>
      </p:sp>
      <p:pic>
        <p:nvPicPr>
          <p:cNvPr id="7" name="Shape 108" descr="ihe-logo.png">
            <a:extLst>
              <a:ext uri="{FF2B5EF4-FFF2-40B4-BE49-F238E27FC236}">
                <a16:creationId xmlns="" xmlns:a16="http://schemas.microsoft.com/office/drawing/2014/main" id="{E6D4FCA3-4909-4788-927E-42E9E757FF95}"/>
              </a:ext>
            </a:extLst>
          </p:cNvPr>
          <p:cNvPicPr preferRelativeResize="0"/>
          <p:nvPr/>
        </p:nvPicPr>
        <p:blipFill rotWithShape="1">
          <a:blip r:embed="rId3">
            <a:alphaModFix/>
          </a:blip>
          <a:srcRect/>
          <a:stretch/>
        </p:blipFill>
        <p:spPr>
          <a:xfrm>
            <a:off x="617968" y="213052"/>
            <a:ext cx="2299751" cy="627336"/>
          </a:xfrm>
          <a:prstGeom prst="rect">
            <a:avLst/>
          </a:prstGeom>
          <a:noFill/>
          <a:ln>
            <a:noFill/>
          </a:ln>
        </p:spPr>
      </p:pic>
    </p:spTree>
    <p:extLst>
      <p:ext uri="{BB962C8B-B14F-4D97-AF65-F5344CB8AC3E}">
        <p14:creationId xmlns:p14="http://schemas.microsoft.com/office/powerpoint/2010/main" val="1844308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u="sng" dirty="0" smtClean="0"/>
              <a:t>Today’s Presenters</a:t>
            </a:r>
            <a:endParaRPr lang="en-US" sz="4000" u="sng" dirty="0"/>
          </a:p>
        </p:txBody>
      </p:sp>
      <p:sp>
        <p:nvSpPr>
          <p:cNvPr id="6" name="TextBox 5"/>
          <p:cNvSpPr txBox="1"/>
          <p:nvPr/>
        </p:nvSpPr>
        <p:spPr>
          <a:xfrm>
            <a:off x="457200" y="4988261"/>
            <a:ext cx="4100462" cy="892552"/>
          </a:xfrm>
          <a:prstGeom prst="rect">
            <a:avLst/>
          </a:prstGeom>
          <a:noFill/>
        </p:spPr>
        <p:txBody>
          <a:bodyPr wrap="square" rtlCol="0">
            <a:spAutoFit/>
          </a:bodyPr>
          <a:lstStyle/>
          <a:p>
            <a:r>
              <a:rPr lang="en-US" sz="2000" b="1" dirty="0" smtClean="0"/>
              <a:t>Laura Langford, PhD, RN</a:t>
            </a:r>
          </a:p>
          <a:p>
            <a:r>
              <a:rPr lang="en-US" sz="1600" i="1" dirty="0" smtClean="0"/>
              <a:t>Planning Committee Co-Chair, IHE PCC</a:t>
            </a:r>
          </a:p>
          <a:p>
            <a:r>
              <a:rPr lang="en-US" sz="1600" i="1" dirty="0" smtClean="0"/>
              <a:t>Nursing Informatics, Intermountain Healthcare</a:t>
            </a:r>
          </a:p>
        </p:txBody>
      </p:sp>
      <p:sp>
        <p:nvSpPr>
          <p:cNvPr id="7" name="TextBox 6"/>
          <p:cNvSpPr txBox="1"/>
          <p:nvPr/>
        </p:nvSpPr>
        <p:spPr>
          <a:xfrm>
            <a:off x="5134979" y="4988261"/>
            <a:ext cx="4497836" cy="1138773"/>
          </a:xfrm>
          <a:prstGeom prst="rect">
            <a:avLst/>
          </a:prstGeom>
          <a:noFill/>
        </p:spPr>
        <p:txBody>
          <a:bodyPr wrap="square" rtlCol="0">
            <a:spAutoFit/>
          </a:bodyPr>
          <a:lstStyle/>
          <a:p>
            <a:r>
              <a:rPr lang="en-US" sz="2000" b="1" dirty="0" smtClean="0"/>
              <a:t>Amit Popat</a:t>
            </a:r>
            <a:endParaRPr lang="en-US" sz="2000" i="1" dirty="0" smtClean="0"/>
          </a:p>
          <a:p>
            <a:r>
              <a:rPr lang="en-US" sz="1600" i="1" dirty="0" smtClean="0"/>
              <a:t>Planning Committee Co-Chair, IHE PCC</a:t>
            </a:r>
          </a:p>
          <a:p>
            <a:r>
              <a:rPr lang="en-US" sz="1600" i="1" dirty="0" smtClean="0"/>
              <a:t>Epic</a:t>
            </a:r>
            <a:endParaRPr lang="en-US" sz="1600" b="1" dirty="0" smtClean="0"/>
          </a:p>
          <a:p>
            <a:endParaRPr lang="en-US" sz="1600" i="1" dirty="0" smtClean="0"/>
          </a:p>
        </p:txBody>
      </p:sp>
      <p:pic>
        <p:nvPicPr>
          <p:cNvPr id="10" name="Picture 9" descr="LauraHeermannLangfor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061" y="1443129"/>
            <a:ext cx="2372416" cy="3559019"/>
          </a:xfrm>
          <a:prstGeom prst="rect">
            <a:avLst/>
          </a:prstGeom>
        </p:spPr>
      </p:pic>
      <p:pic>
        <p:nvPicPr>
          <p:cNvPr id="8" name="Picture 2" descr="Amit Popat"/>
          <p:cNvPicPr>
            <a:picLocks noGrp="1" noChangeAspect="1" noChangeArrowheads="1"/>
          </p:cNvPicPr>
          <p:nvPr>
            <p:ph sz="half" idx="4294967295"/>
          </p:nvPr>
        </p:nvPicPr>
        <p:blipFill rotWithShape="1">
          <a:blip r:embed="rId4">
            <a:extLst>
              <a:ext uri="{28A0092B-C50C-407E-A947-70E740481C1C}">
                <a14:useLocalDpi xmlns:a14="http://schemas.microsoft.com/office/drawing/2010/main" val="0"/>
              </a:ext>
            </a:extLst>
          </a:blip>
          <a:srcRect l="15009"/>
          <a:stretch/>
        </p:blipFill>
        <p:spPr bwMode="auto">
          <a:xfrm>
            <a:off x="5134979" y="1417638"/>
            <a:ext cx="3046497" cy="358451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6112753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Shape 105" descr="Background_Duo_266.jpg"/>
          <p:cNvPicPr preferRelativeResize="0"/>
          <p:nvPr/>
        </p:nvPicPr>
        <p:blipFill rotWithShape="1">
          <a:blip r:embed="rId3">
            <a:alphaModFix amt="60000"/>
          </a:blip>
          <a:srcRect/>
          <a:stretch/>
        </p:blipFill>
        <p:spPr>
          <a:xfrm>
            <a:off x="0" y="0"/>
            <a:ext cx="9144000" cy="6858000"/>
          </a:xfrm>
          <a:prstGeom prst="rect">
            <a:avLst/>
          </a:prstGeom>
          <a:noFill/>
          <a:ln>
            <a:noFill/>
          </a:ln>
        </p:spPr>
      </p:pic>
      <p:pic>
        <p:nvPicPr>
          <p:cNvPr id="7" name="Picture 6"/>
          <p:cNvPicPr>
            <a:picLocks noChangeAspect="1"/>
          </p:cNvPicPr>
          <p:nvPr/>
        </p:nvPicPr>
        <p:blipFill>
          <a:blip r:embed="rId4"/>
          <a:stretch>
            <a:fillRect/>
          </a:stretch>
        </p:blipFill>
        <p:spPr>
          <a:xfrm>
            <a:off x="2587733" y="3235569"/>
            <a:ext cx="5899387" cy="3622431"/>
          </a:xfrm>
          <a:prstGeom prst="rect">
            <a:avLst/>
          </a:prstGeom>
        </p:spPr>
      </p:pic>
      <p:sp>
        <p:nvSpPr>
          <p:cNvPr id="106" name="Shape 106"/>
          <p:cNvSpPr txBox="1">
            <a:spLocks noGrp="1"/>
          </p:cNvSpPr>
          <p:nvPr>
            <p:ph type="ctrTitle"/>
          </p:nvPr>
        </p:nvSpPr>
        <p:spPr>
          <a:xfrm>
            <a:off x="685800" y="848492"/>
            <a:ext cx="7772400" cy="747605"/>
          </a:xfrm>
          <a:prstGeom prst="rect">
            <a:avLst/>
          </a:prstGeom>
          <a:noFill/>
          <a:ln>
            <a:noFill/>
          </a:ln>
        </p:spPr>
        <p:txBody>
          <a:bodyPr lIns="91425" tIns="45700" rIns="91425" bIns="45700" anchor="ctr" anchorCtr="0">
            <a:noAutofit/>
          </a:bodyPr>
          <a:lstStyle/>
          <a:p>
            <a:pPr>
              <a:buClr>
                <a:srgbClr val="5A4099"/>
              </a:buClr>
              <a:buSzPct val="25000"/>
            </a:pPr>
            <a:r>
              <a:rPr lang="en-US" sz="2400" b="1" u="sng" dirty="0">
                <a:solidFill>
                  <a:srgbClr val="5A4099"/>
                </a:solidFill>
                <a:latin typeface="Arial"/>
                <a:ea typeface="Arial"/>
                <a:cs typeface="Arial"/>
                <a:sym typeface="Arial"/>
              </a:rPr>
              <a:t>Actors and Transactions</a:t>
            </a:r>
          </a:p>
        </p:txBody>
      </p:sp>
      <p:sp>
        <p:nvSpPr>
          <p:cNvPr id="107" name="Shape 107"/>
          <p:cNvSpPr txBox="1">
            <a:spLocks noGrp="1"/>
          </p:cNvSpPr>
          <p:nvPr>
            <p:ph type="subTitle" idx="1"/>
          </p:nvPr>
        </p:nvSpPr>
        <p:spPr>
          <a:xfrm>
            <a:off x="617968" y="1546005"/>
            <a:ext cx="8125479" cy="4859540"/>
          </a:xfrm>
          <a:prstGeom prst="rect">
            <a:avLst/>
          </a:prstGeom>
          <a:noFill/>
          <a:ln>
            <a:noFill/>
          </a:ln>
        </p:spPr>
        <p:txBody>
          <a:bodyPr lIns="91425" tIns="45700" rIns="91425" bIns="45700" anchor="t" anchorCtr="0">
            <a:noAutofit/>
          </a:bodyPr>
          <a:lstStyle/>
          <a:p>
            <a:pPr marL="342900" lvl="1" indent="-342900" algn="l">
              <a:spcBef>
                <a:spcPts val="0"/>
              </a:spcBef>
              <a:buClrTx/>
              <a:buSzPct val="75000"/>
              <a:buFont typeface="Arial" panose="020B0604020202020204" pitchFamily="34" charset="0"/>
              <a:buChar char="•"/>
            </a:pPr>
            <a:r>
              <a:rPr lang="en-US" sz="2000" b="1" dirty="0">
                <a:solidFill>
                  <a:schemeClr val="tx1"/>
                </a:solidFill>
                <a:latin typeface="Calibri" panose="020F0502020204030204" pitchFamily="34" charset="0"/>
                <a:ea typeface="Arial"/>
                <a:cs typeface="Calibri" panose="020F0502020204030204" pitchFamily="34" charset="0"/>
                <a:sym typeface="Arial"/>
              </a:rPr>
              <a:t>Tracking Implantable Medical Devices and Tissues (e.g., Orthopedic, Cardiovascular, etc. )</a:t>
            </a:r>
          </a:p>
          <a:p>
            <a:pPr marL="800100" lvl="2" indent="-342900" algn="l">
              <a:spcBef>
                <a:spcPts val="0"/>
              </a:spcBef>
              <a:buClrTx/>
              <a:buSzPct val="75000"/>
              <a:buFont typeface="Arial" panose="020B0604020202020204" pitchFamily="34" charset="0"/>
              <a:buChar char="•"/>
            </a:pPr>
            <a:r>
              <a:rPr lang="en-US" sz="2000" dirty="0">
                <a:solidFill>
                  <a:schemeClr val="tx1"/>
                </a:solidFill>
                <a:latin typeface="Calibri" panose="020F0502020204030204" pitchFamily="34" charset="0"/>
                <a:ea typeface="Arial"/>
                <a:cs typeface="Calibri" panose="020F0502020204030204" pitchFamily="34" charset="0"/>
                <a:sym typeface="Arial"/>
              </a:rPr>
              <a:t>PCC-50 + PCC-53</a:t>
            </a:r>
          </a:p>
          <a:p>
            <a:pPr marL="342900" lvl="1" indent="-342900" algn="l">
              <a:spcBef>
                <a:spcPts val="0"/>
              </a:spcBef>
              <a:buClrTx/>
              <a:buSzPct val="75000"/>
              <a:buFont typeface="Arial" panose="020B0604020202020204" pitchFamily="34" charset="0"/>
              <a:buChar char="•"/>
            </a:pPr>
            <a:r>
              <a:rPr lang="en-US" sz="2000" b="1" dirty="0">
                <a:solidFill>
                  <a:schemeClr val="tx1"/>
                </a:solidFill>
                <a:latin typeface="Calibri" panose="020F0502020204030204" pitchFamily="34" charset="0"/>
                <a:ea typeface="Arial"/>
                <a:cs typeface="Calibri" panose="020F0502020204030204" pitchFamily="34" charset="0"/>
                <a:sym typeface="Arial"/>
              </a:rPr>
              <a:t>Track Procedures using a Medical Device (e.g., glucose monitor, vital sign monitor) at the point-of-care for accuracy</a:t>
            </a:r>
          </a:p>
          <a:p>
            <a:pPr marL="800100" lvl="2" indent="-342900" algn="l">
              <a:spcBef>
                <a:spcPts val="0"/>
              </a:spcBef>
              <a:buClrTx/>
              <a:buSzPct val="75000"/>
              <a:buFont typeface="Arial" panose="020B0604020202020204" pitchFamily="34" charset="0"/>
              <a:buChar char="•"/>
            </a:pPr>
            <a:r>
              <a:rPr lang="en-US" sz="2000" dirty="0">
                <a:solidFill>
                  <a:schemeClr val="tx1"/>
                </a:solidFill>
                <a:latin typeface="Calibri" panose="020F0502020204030204" pitchFamily="34" charset="0"/>
                <a:ea typeface="Arial"/>
                <a:cs typeface="Calibri" panose="020F0502020204030204" pitchFamily="34" charset="0"/>
                <a:sym typeface="Arial"/>
              </a:rPr>
              <a:t>PCC-50</a:t>
            </a:r>
          </a:p>
          <a:p>
            <a:pPr marL="800100" lvl="2" indent="-342900" algn="l">
              <a:spcBef>
                <a:spcPts val="0"/>
              </a:spcBef>
              <a:buClrTx/>
              <a:buSzPct val="75000"/>
              <a:buFont typeface="Arial" panose="020B0604020202020204" pitchFamily="34" charset="0"/>
              <a:buChar char="•"/>
            </a:pPr>
            <a:r>
              <a:rPr lang="en-US" sz="2000" dirty="0">
                <a:solidFill>
                  <a:schemeClr val="tx1"/>
                </a:solidFill>
                <a:latin typeface="Calibri" panose="020F0502020204030204" pitchFamily="34" charset="0"/>
                <a:ea typeface="Arial"/>
                <a:cs typeface="Calibri" panose="020F0502020204030204" pitchFamily="34" charset="0"/>
                <a:sym typeface="Arial"/>
              </a:rPr>
              <a:t>PCC-52</a:t>
            </a:r>
          </a:p>
          <a:p>
            <a:pPr marL="800100" lvl="2" indent="-342900" algn="l">
              <a:spcBef>
                <a:spcPts val="0"/>
              </a:spcBef>
              <a:buClrTx/>
              <a:buSzPct val="75000"/>
              <a:buFont typeface="Arial" panose="020B0604020202020204" pitchFamily="34" charset="0"/>
              <a:buChar char="•"/>
            </a:pPr>
            <a:r>
              <a:rPr lang="en-US" sz="2000" dirty="0" smtClean="0">
                <a:solidFill>
                  <a:schemeClr val="tx1"/>
                </a:solidFill>
                <a:latin typeface="Calibri" panose="020F0502020204030204" pitchFamily="34" charset="0"/>
                <a:ea typeface="Arial"/>
                <a:cs typeface="Calibri" panose="020F0502020204030204" pitchFamily="34" charset="0"/>
                <a:sym typeface="Arial"/>
              </a:rPr>
              <a:t>PCC-53</a:t>
            </a:r>
            <a:endParaRPr lang="en-US" sz="2000" dirty="0">
              <a:solidFill>
                <a:schemeClr val="tx1"/>
              </a:solidFill>
              <a:latin typeface="Calibri" panose="020F0502020204030204" pitchFamily="34" charset="0"/>
              <a:ea typeface="Arial"/>
              <a:cs typeface="Calibri" panose="020F0502020204030204" pitchFamily="34" charset="0"/>
              <a:sym typeface="Arial"/>
            </a:endParaRPr>
          </a:p>
          <a:p>
            <a:pPr marL="342900" lvl="1" indent="-342900" algn="l">
              <a:spcBef>
                <a:spcPts val="0"/>
              </a:spcBef>
              <a:buClrTx/>
              <a:buSzPct val="75000"/>
              <a:buFont typeface="Arial" panose="020B0604020202020204" pitchFamily="34" charset="0"/>
              <a:buChar char="•"/>
            </a:pPr>
            <a:r>
              <a:rPr lang="en-US" sz="2000" b="1" dirty="0" smtClean="0">
                <a:solidFill>
                  <a:schemeClr val="tx1"/>
                </a:solidFill>
                <a:latin typeface="Calibri" panose="020F0502020204030204" pitchFamily="34" charset="0"/>
                <a:ea typeface="Arial"/>
                <a:cs typeface="Calibri" panose="020F0502020204030204" pitchFamily="34" charset="0"/>
                <a:sym typeface="Arial"/>
              </a:rPr>
              <a:t>Query Procedures</a:t>
            </a:r>
          </a:p>
          <a:p>
            <a:pPr marL="800100" lvl="2" indent="-342900" algn="l">
              <a:spcBef>
                <a:spcPts val="0"/>
              </a:spcBef>
              <a:buClrTx/>
              <a:buSzPct val="75000"/>
              <a:buFont typeface="Arial" panose="020B0604020202020204" pitchFamily="34" charset="0"/>
              <a:buChar char="•"/>
            </a:pPr>
            <a:r>
              <a:rPr lang="en-US" sz="1600" dirty="0">
                <a:solidFill>
                  <a:schemeClr val="tx1"/>
                </a:solidFill>
                <a:latin typeface="Calibri" panose="020F0502020204030204" pitchFamily="34" charset="0"/>
                <a:ea typeface="Arial"/>
                <a:cs typeface="Calibri" panose="020F0502020204030204" pitchFamily="34" charset="0"/>
                <a:sym typeface="Arial"/>
              </a:rPr>
              <a:t>PCC-54</a:t>
            </a:r>
            <a:endParaRPr lang="en-US" sz="1600" b="1" dirty="0" smtClean="0">
              <a:solidFill>
                <a:schemeClr val="tx1"/>
              </a:solidFill>
              <a:latin typeface="Calibri" panose="020F0502020204030204" pitchFamily="34" charset="0"/>
              <a:ea typeface="Arial"/>
              <a:cs typeface="Calibri" panose="020F0502020204030204" pitchFamily="34" charset="0"/>
              <a:sym typeface="Arial"/>
            </a:endParaRPr>
          </a:p>
          <a:p>
            <a:pPr marL="342900" lvl="1" indent="-342900" algn="l">
              <a:spcBef>
                <a:spcPts val="0"/>
              </a:spcBef>
              <a:buClrTx/>
              <a:buSzPct val="75000"/>
              <a:buFont typeface="Arial" panose="020B0604020202020204" pitchFamily="34" charset="0"/>
              <a:buChar char="•"/>
            </a:pPr>
            <a:r>
              <a:rPr lang="en-US" sz="2000" b="1" dirty="0" smtClean="0">
                <a:solidFill>
                  <a:schemeClr val="tx1"/>
                </a:solidFill>
                <a:latin typeface="Calibri" panose="020F0502020204030204" pitchFamily="34" charset="0"/>
                <a:ea typeface="Arial"/>
                <a:cs typeface="Calibri" panose="020F0502020204030204" pitchFamily="34" charset="0"/>
                <a:sym typeface="Arial"/>
              </a:rPr>
              <a:t>Query Device Records </a:t>
            </a:r>
          </a:p>
          <a:p>
            <a:pPr marL="0" lvl="1" algn="l">
              <a:spcBef>
                <a:spcPts val="0"/>
              </a:spcBef>
              <a:buClrTx/>
              <a:buSzPct val="75000"/>
            </a:pPr>
            <a:r>
              <a:rPr lang="en-US" sz="2000" b="1" dirty="0" smtClean="0">
                <a:solidFill>
                  <a:schemeClr val="tx1"/>
                </a:solidFill>
                <a:latin typeface="Calibri" panose="020F0502020204030204" pitchFamily="34" charset="0"/>
                <a:ea typeface="Arial"/>
                <a:cs typeface="Calibri" panose="020F0502020204030204" pitchFamily="34" charset="0"/>
                <a:sym typeface="Arial"/>
              </a:rPr>
              <a:t>      using UDI</a:t>
            </a:r>
            <a:endParaRPr lang="en-US" sz="2000" dirty="0">
              <a:solidFill>
                <a:schemeClr val="tx1"/>
              </a:solidFill>
              <a:latin typeface="Calibri" panose="020F0502020204030204" pitchFamily="34" charset="0"/>
              <a:ea typeface="Arial"/>
              <a:cs typeface="Calibri" panose="020F0502020204030204" pitchFamily="34" charset="0"/>
              <a:sym typeface="Arial"/>
            </a:endParaRPr>
          </a:p>
          <a:p>
            <a:pPr marL="800100" lvl="2" indent="-342900" algn="l">
              <a:spcBef>
                <a:spcPts val="0"/>
              </a:spcBef>
              <a:buClrTx/>
              <a:buSzPct val="75000"/>
              <a:buFont typeface="Arial" panose="020B0604020202020204" pitchFamily="34" charset="0"/>
              <a:buChar char="•"/>
            </a:pPr>
            <a:r>
              <a:rPr lang="en-US" sz="2000" dirty="0">
                <a:solidFill>
                  <a:schemeClr val="tx1"/>
                </a:solidFill>
                <a:latin typeface="Calibri" panose="020F0502020204030204" pitchFamily="34" charset="0"/>
                <a:ea typeface="Arial"/>
                <a:cs typeface="Calibri" panose="020F0502020204030204" pitchFamily="34" charset="0"/>
                <a:sym typeface="Arial"/>
              </a:rPr>
              <a:t>PCC-51</a:t>
            </a:r>
          </a:p>
          <a:p>
            <a:pPr marL="800100" lvl="2" indent="-342900" algn="l">
              <a:spcBef>
                <a:spcPts val="0"/>
              </a:spcBef>
              <a:buClrTx/>
              <a:buSzPct val="75000"/>
              <a:buFont typeface="Arial" panose="020B0604020202020204" pitchFamily="34" charset="0"/>
              <a:buChar char="•"/>
            </a:pPr>
            <a:endParaRPr lang="en-US" sz="1600" dirty="0">
              <a:solidFill>
                <a:schemeClr val="tx1"/>
              </a:solidFill>
              <a:latin typeface="Arial"/>
              <a:ea typeface="Arial"/>
              <a:cs typeface="Arial"/>
              <a:sym typeface="Arial"/>
            </a:endParaRPr>
          </a:p>
          <a:p>
            <a:pPr marL="457200" lvl="2" algn="l">
              <a:spcBef>
                <a:spcPts val="0"/>
              </a:spcBef>
              <a:buClrTx/>
              <a:buSzPct val="75000"/>
            </a:pPr>
            <a:endParaRPr lang="en-US" sz="1600" b="1" dirty="0">
              <a:solidFill>
                <a:schemeClr val="tx1"/>
              </a:solidFill>
              <a:latin typeface="Arial"/>
              <a:ea typeface="Arial"/>
              <a:cs typeface="Arial"/>
              <a:sym typeface="Arial"/>
            </a:endParaRPr>
          </a:p>
          <a:p>
            <a:pPr marL="342900" marR="0" lvl="1" indent="-342900" algn="l" rtl="0">
              <a:spcBef>
                <a:spcPts val="0"/>
              </a:spcBef>
              <a:spcAft>
                <a:spcPts val="0"/>
              </a:spcAft>
              <a:buClrTx/>
              <a:buSzPct val="75000"/>
              <a:buFont typeface="Arial" panose="020B0604020202020204" pitchFamily="34" charset="0"/>
              <a:buChar char="•"/>
            </a:pPr>
            <a:endParaRPr sz="2000" i="0" u="none" strike="noStrike" cap="none" dirty="0">
              <a:solidFill>
                <a:srgbClr val="595959"/>
              </a:solidFill>
              <a:latin typeface="Arial"/>
              <a:ea typeface="Arial"/>
              <a:cs typeface="Arial"/>
              <a:sym typeface="Arial"/>
            </a:endParaRPr>
          </a:p>
        </p:txBody>
      </p:sp>
      <p:pic>
        <p:nvPicPr>
          <p:cNvPr id="108" name="Shape 108" descr="ihe-logo.png"/>
          <p:cNvPicPr preferRelativeResize="0"/>
          <p:nvPr/>
        </p:nvPicPr>
        <p:blipFill rotWithShape="1">
          <a:blip r:embed="rId5">
            <a:alphaModFix/>
          </a:blip>
          <a:srcRect/>
          <a:stretch/>
        </p:blipFill>
        <p:spPr>
          <a:xfrm>
            <a:off x="617968" y="213052"/>
            <a:ext cx="2299751" cy="627336"/>
          </a:xfrm>
          <a:prstGeom prst="rect">
            <a:avLst/>
          </a:prstGeom>
          <a:noFill/>
          <a:ln>
            <a:noFill/>
          </a:ln>
        </p:spPr>
      </p:pic>
      <p:pic>
        <p:nvPicPr>
          <p:cNvPr id="8" name="Picture 7"/>
          <p:cNvPicPr>
            <a:picLocks noChangeAspect="1"/>
          </p:cNvPicPr>
          <p:nvPr/>
        </p:nvPicPr>
        <p:blipFill>
          <a:blip r:embed="rId6"/>
          <a:stretch>
            <a:fillRect/>
          </a:stretch>
        </p:blipFill>
        <p:spPr>
          <a:xfrm>
            <a:off x="7734527" y="3293690"/>
            <a:ext cx="752593" cy="752593"/>
          </a:xfrm>
          <a:prstGeom prst="rect">
            <a:avLst/>
          </a:prstGeom>
        </p:spPr>
      </p:pic>
      <p:pic>
        <p:nvPicPr>
          <p:cNvPr id="9" name="Picture 8"/>
          <p:cNvPicPr>
            <a:picLocks noChangeAspect="1"/>
          </p:cNvPicPr>
          <p:nvPr/>
        </p:nvPicPr>
        <p:blipFill>
          <a:blip r:embed="rId7"/>
          <a:stretch>
            <a:fillRect/>
          </a:stretch>
        </p:blipFill>
        <p:spPr>
          <a:xfrm>
            <a:off x="8110823" y="5522151"/>
            <a:ext cx="1219200" cy="1219200"/>
          </a:xfrm>
          <a:prstGeom prst="rect">
            <a:avLst/>
          </a:prstGeom>
        </p:spPr>
      </p:pic>
      <p:pic>
        <p:nvPicPr>
          <p:cNvPr id="12" name="Picture 11"/>
          <p:cNvPicPr>
            <a:picLocks noChangeAspect="1"/>
          </p:cNvPicPr>
          <p:nvPr/>
        </p:nvPicPr>
        <p:blipFill>
          <a:blip r:embed="rId8"/>
          <a:stretch>
            <a:fillRect/>
          </a:stretch>
        </p:blipFill>
        <p:spPr>
          <a:xfrm flipH="1">
            <a:off x="1421674" y="5550726"/>
            <a:ext cx="1337065" cy="1190625"/>
          </a:xfrm>
          <a:prstGeom prst="rect">
            <a:avLst/>
          </a:prstGeom>
        </p:spPr>
      </p:pic>
    </p:spTree>
    <p:extLst>
      <p:ext uri="{BB962C8B-B14F-4D97-AF65-F5344CB8AC3E}">
        <p14:creationId xmlns:p14="http://schemas.microsoft.com/office/powerpoint/2010/main" val="3294871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Shape 105" descr="Background_Duo_266.jpg"/>
          <p:cNvPicPr preferRelativeResize="0"/>
          <p:nvPr/>
        </p:nvPicPr>
        <p:blipFill rotWithShape="1">
          <a:blip r:embed="rId3">
            <a:alphaModFix amt="60000"/>
          </a:blip>
          <a:srcRect/>
          <a:stretch/>
        </p:blipFill>
        <p:spPr>
          <a:xfrm>
            <a:off x="0" y="-524"/>
            <a:ext cx="9144000" cy="6858000"/>
          </a:xfrm>
          <a:prstGeom prst="rect">
            <a:avLst/>
          </a:prstGeom>
          <a:noFill/>
          <a:ln>
            <a:noFill/>
          </a:ln>
        </p:spPr>
      </p:pic>
      <p:sp>
        <p:nvSpPr>
          <p:cNvPr id="106" name="Shape 106"/>
          <p:cNvSpPr txBox="1">
            <a:spLocks noGrp="1"/>
          </p:cNvSpPr>
          <p:nvPr>
            <p:ph type="ctrTitle"/>
          </p:nvPr>
        </p:nvSpPr>
        <p:spPr>
          <a:xfrm>
            <a:off x="685800" y="897792"/>
            <a:ext cx="7772400" cy="747605"/>
          </a:xfrm>
          <a:prstGeom prst="rect">
            <a:avLst/>
          </a:prstGeom>
          <a:noFill/>
          <a:ln>
            <a:noFill/>
          </a:ln>
        </p:spPr>
        <p:txBody>
          <a:bodyPr lIns="91425" tIns="45700" rIns="91425" bIns="45700" anchor="ctr" anchorCtr="0">
            <a:noAutofit/>
          </a:bodyPr>
          <a:lstStyle/>
          <a:p>
            <a:pPr marL="0" marR="0" lvl="0" indent="0" algn="ctr" rtl="0">
              <a:spcBef>
                <a:spcPts val="0"/>
              </a:spcBef>
              <a:buClr>
                <a:srgbClr val="5A4099"/>
              </a:buClr>
              <a:buSzPct val="25000"/>
              <a:buFont typeface="Arial"/>
              <a:buNone/>
            </a:pPr>
            <a:r>
              <a:rPr lang="en-US" sz="2400" b="1" u="sng" dirty="0">
                <a:solidFill>
                  <a:srgbClr val="5A4099"/>
                </a:solidFill>
                <a:latin typeface="Arial"/>
                <a:ea typeface="Arial"/>
                <a:cs typeface="Arial"/>
                <a:sym typeface="Arial"/>
              </a:rPr>
              <a:t>PMDT Technical Highlights</a:t>
            </a:r>
          </a:p>
        </p:txBody>
      </p:sp>
      <p:sp>
        <p:nvSpPr>
          <p:cNvPr id="107" name="Shape 107"/>
          <p:cNvSpPr txBox="1">
            <a:spLocks noGrp="1"/>
          </p:cNvSpPr>
          <p:nvPr>
            <p:ph type="subTitle" idx="1"/>
          </p:nvPr>
        </p:nvSpPr>
        <p:spPr>
          <a:xfrm>
            <a:off x="509260" y="1681277"/>
            <a:ext cx="8125479" cy="5155199"/>
          </a:xfrm>
          <a:prstGeom prst="rect">
            <a:avLst/>
          </a:prstGeom>
          <a:noFill/>
          <a:ln>
            <a:noFill/>
          </a:ln>
        </p:spPr>
        <p:txBody>
          <a:bodyPr lIns="91425" tIns="45700" rIns="91425" bIns="45700" anchor="t" anchorCtr="0">
            <a:noAutofit/>
          </a:bodyPr>
          <a:lstStyle/>
          <a:p>
            <a:pPr marL="342900" marR="0" lvl="1" indent="-342900" algn="l" rtl="0">
              <a:spcBef>
                <a:spcPts val="0"/>
              </a:spcBef>
              <a:spcAft>
                <a:spcPts val="0"/>
              </a:spcAft>
              <a:buClrTx/>
              <a:buSzPct val="75000"/>
              <a:buFont typeface="Arial" panose="020B0604020202020204" pitchFamily="34" charset="0"/>
              <a:buChar char="•"/>
            </a:pPr>
            <a:r>
              <a:rPr lang="en-US" sz="2000" b="1" dirty="0">
                <a:solidFill>
                  <a:schemeClr val="tx1"/>
                </a:solidFill>
                <a:latin typeface="Calibri" panose="020F0502020204030204" pitchFamily="34" charset="0"/>
                <a:ea typeface="Arial"/>
                <a:cs typeface="Calibri" panose="020F0502020204030204" pitchFamily="34" charset="0"/>
                <a:sym typeface="Arial"/>
              </a:rPr>
              <a:t>Content Profiles use HL7 FHIR STU3 </a:t>
            </a:r>
            <a:r>
              <a:rPr lang="en-US" sz="2000" b="1" dirty="0" err="1" smtClean="0">
                <a:solidFill>
                  <a:schemeClr val="tx1"/>
                </a:solidFill>
                <a:latin typeface="Calibri" panose="020F0502020204030204" pitchFamily="34" charset="0"/>
                <a:ea typeface="Arial"/>
                <a:cs typeface="Calibri" panose="020F0502020204030204" pitchFamily="34" charset="0"/>
                <a:sym typeface="Arial"/>
              </a:rPr>
              <a:t>StructureDefinition</a:t>
            </a:r>
            <a:r>
              <a:rPr lang="en-US" sz="2000" b="1" dirty="0" smtClean="0">
                <a:solidFill>
                  <a:schemeClr val="tx1"/>
                </a:solidFill>
                <a:latin typeface="Calibri" panose="020F0502020204030204" pitchFamily="34" charset="0"/>
                <a:ea typeface="Arial"/>
                <a:cs typeface="Calibri" panose="020F0502020204030204" pitchFamily="34" charset="0"/>
                <a:sym typeface="Arial"/>
              </a:rPr>
              <a:t> Resources </a:t>
            </a:r>
            <a:r>
              <a:rPr lang="en-US" sz="2000" b="1" dirty="0">
                <a:solidFill>
                  <a:schemeClr val="tx1"/>
                </a:solidFill>
                <a:latin typeface="Calibri" panose="020F0502020204030204" pitchFamily="34" charset="0"/>
                <a:ea typeface="Arial"/>
                <a:cs typeface="Calibri" panose="020F0502020204030204" pitchFamily="34" charset="0"/>
                <a:sym typeface="Arial"/>
              </a:rPr>
              <a:t>to record information about medical devices (including implantable/life-supporting/life-sustaining device and tissues that use </a:t>
            </a:r>
            <a:r>
              <a:rPr lang="en-US" sz="2000" b="1" dirty="0" smtClean="0">
                <a:solidFill>
                  <a:schemeClr val="tx1"/>
                </a:solidFill>
                <a:latin typeface="Calibri" panose="020F0502020204030204" pitchFamily="34" charset="0"/>
                <a:ea typeface="Arial"/>
                <a:cs typeface="Calibri" panose="020F0502020204030204" pitchFamily="34" charset="0"/>
                <a:sym typeface="Arial"/>
              </a:rPr>
              <a:t>US FDA </a:t>
            </a:r>
            <a:r>
              <a:rPr lang="en-US" sz="2000" b="1" dirty="0">
                <a:solidFill>
                  <a:schemeClr val="tx1"/>
                </a:solidFill>
                <a:latin typeface="Calibri" panose="020F0502020204030204" pitchFamily="34" charset="0"/>
                <a:ea typeface="Arial"/>
                <a:cs typeface="Calibri" panose="020F0502020204030204" pitchFamily="34" charset="0"/>
                <a:sym typeface="Arial"/>
              </a:rPr>
              <a:t>UDI)</a:t>
            </a:r>
          </a:p>
          <a:p>
            <a:pPr marL="800100" lvl="2" indent="-342900" algn="l">
              <a:spcBef>
                <a:spcPts val="0"/>
              </a:spcBef>
              <a:buClrTx/>
              <a:buSzPct val="75000"/>
              <a:buFont typeface="Arial" panose="020B0604020202020204" pitchFamily="34" charset="0"/>
              <a:buChar char="•"/>
            </a:pPr>
            <a:r>
              <a:rPr lang="en-US" sz="1600" dirty="0">
                <a:solidFill>
                  <a:schemeClr val="tx1"/>
                </a:solidFill>
                <a:latin typeface="Calibri" panose="020F0502020204030204" pitchFamily="34" charset="0"/>
                <a:ea typeface="Arial"/>
                <a:cs typeface="Calibri" panose="020F0502020204030204" pitchFamily="34" charset="0"/>
                <a:sym typeface="Arial"/>
              </a:rPr>
              <a:t>Device </a:t>
            </a:r>
            <a:r>
              <a:rPr lang="en-US" sz="1600" dirty="0" smtClean="0">
                <a:solidFill>
                  <a:schemeClr val="tx1"/>
                </a:solidFill>
                <a:latin typeface="Calibri" panose="020F0502020204030204" pitchFamily="34" charset="0"/>
                <a:ea typeface="Arial"/>
                <a:cs typeface="Calibri" panose="020F0502020204030204" pitchFamily="34" charset="0"/>
                <a:sym typeface="Arial"/>
              </a:rPr>
              <a:t>Resource</a:t>
            </a:r>
            <a:endParaRPr lang="en-US" sz="1600" dirty="0">
              <a:solidFill>
                <a:schemeClr val="tx1"/>
              </a:solidFill>
              <a:latin typeface="Calibri" panose="020F0502020204030204" pitchFamily="34" charset="0"/>
              <a:ea typeface="Arial"/>
              <a:cs typeface="Calibri" panose="020F0502020204030204" pitchFamily="34" charset="0"/>
              <a:sym typeface="Arial"/>
            </a:endParaRPr>
          </a:p>
          <a:p>
            <a:pPr marL="800100" lvl="2" indent="-342900" algn="l">
              <a:spcBef>
                <a:spcPts val="0"/>
              </a:spcBef>
              <a:buClrTx/>
              <a:buSzPct val="75000"/>
              <a:buFont typeface="Arial" panose="020B0604020202020204" pitchFamily="34" charset="0"/>
              <a:buChar char="•"/>
            </a:pPr>
            <a:r>
              <a:rPr lang="en-US" sz="1600" dirty="0">
                <a:solidFill>
                  <a:schemeClr val="tx1"/>
                </a:solidFill>
                <a:latin typeface="Calibri" panose="020F0502020204030204" pitchFamily="34" charset="0"/>
                <a:ea typeface="Arial"/>
                <a:cs typeface="Calibri" panose="020F0502020204030204" pitchFamily="34" charset="0"/>
                <a:sym typeface="Arial"/>
              </a:rPr>
              <a:t>Procedure </a:t>
            </a:r>
            <a:r>
              <a:rPr lang="en-US" sz="1600" dirty="0" smtClean="0">
                <a:solidFill>
                  <a:schemeClr val="tx1"/>
                </a:solidFill>
                <a:latin typeface="Calibri" panose="020F0502020204030204" pitchFamily="34" charset="0"/>
                <a:ea typeface="Arial"/>
                <a:cs typeface="Calibri" panose="020F0502020204030204" pitchFamily="34" charset="0"/>
                <a:sym typeface="Arial"/>
              </a:rPr>
              <a:t>Resource – to </a:t>
            </a:r>
            <a:r>
              <a:rPr lang="en-US" sz="1600" dirty="0">
                <a:solidFill>
                  <a:schemeClr val="tx1"/>
                </a:solidFill>
                <a:latin typeface="Calibri" panose="020F0502020204030204" pitchFamily="34" charset="0"/>
                <a:ea typeface="Arial"/>
                <a:cs typeface="Calibri" panose="020F0502020204030204" pitchFamily="34" charset="0"/>
                <a:sym typeface="Arial"/>
              </a:rPr>
              <a:t>document procedures using focal devices</a:t>
            </a:r>
          </a:p>
          <a:p>
            <a:pPr marL="457200" lvl="2" algn="l">
              <a:spcBef>
                <a:spcPts val="0"/>
              </a:spcBef>
              <a:buClrTx/>
              <a:buSzPct val="75000"/>
            </a:pPr>
            <a:r>
              <a:rPr lang="en-US" sz="1600" dirty="0" smtClean="0">
                <a:solidFill>
                  <a:schemeClr val="tx1"/>
                </a:solidFill>
                <a:latin typeface="Calibri" panose="020F0502020204030204" pitchFamily="34" charset="0"/>
                <a:ea typeface="Arial"/>
                <a:cs typeface="Calibri" panose="020F0502020204030204" pitchFamily="34" charset="0"/>
                <a:sym typeface="Arial"/>
              </a:rPr>
              <a:t>      and </a:t>
            </a:r>
            <a:r>
              <a:rPr lang="en-US" sz="1600" dirty="0">
                <a:solidFill>
                  <a:schemeClr val="tx1"/>
                </a:solidFill>
                <a:latin typeface="Calibri" panose="020F0502020204030204" pitchFamily="34" charset="0"/>
                <a:ea typeface="Arial"/>
                <a:cs typeface="Calibri" panose="020F0502020204030204" pitchFamily="34" charset="0"/>
                <a:sym typeface="Arial"/>
              </a:rPr>
              <a:t>references to Patient</a:t>
            </a:r>
          </a:p>
          <a:p>
            <a:pPr marL="800100" lvl="2" indent="-342900" algn="l">
              <a:spcBef>
                <a:spcPts val="0"/>
              </a:spcBef>
              <a:buClrTx/>
              <a:buSzPct val="75000"/>
              <a:buFont typeface="Arial" panose="020B0604020202020204" pitchFamily="34" charset="0"/>
              <a:buChar char="•"/>
            </a:pPr>
            <a:r>
              <a:rPr lang="en-US" sz="1600" dirty="0">
                <a:solidFill>
                  <a:schemeClr val="tx1"/>
                </a:solidFill>
                <a:latin typeface="Calibri" panose="020F0502020204030204" pitchFamily="34" charset="0"/>
                <a:ea typeface="Arial"/>
                <a:cs typeface="Calibri" panose="020F0502020204030204" pitchFamily="34" charset="0"/>
                <a:sym typeface="Arial"/>
              </a:rPr>
              <a:t>FHIR uses RESTful services (HITTP/HTTPS) to create/update and query </a:t>
            </a:r>
            <a:r>
              <a:rPr lang="en-US" sz="1600" dirty="0" smtClean="0">
                <a:solidFill>
                  <a:schemeClr val="tx1"/>
                </a:solidFill>
                <a:latin typeface="Calibri" panose="020F0502020204030204" pitchFamily="34" charset="0"/>
                <a:ea typeface="Arial"/>
                <a:cs typeface="Calibri" panose="020F0502020204030204" pitchFamily="34" charset="0"/>
                <a:sym typeface="Arial"/>
              </a:rPr>
              <a:t>records</a:t>
            </a:r>
          </a:p>
          <a:p>
            <a:pPr marL="457200" lvl="2" algn="l">
              <a:spcBef>
                <a:spcPts val="0"/>
              </a:spcBef>
              <a:buClrTx/>
              <a:buSzPct val="75000"/>
            </a:pPr>
            <a:endParaRPr lang="en-US" sz="1100" dirty="0">
              <a:solidFill>
                <a:schemeClr val="tx1"/>
              </a:solidFill>
              <a:latin typeface="Calibri" panose="020F0502020204030204" pitchFamily="34" charset="0"/>
              <a:ea typeface="Arial"/>
              <a:cs typeface="Calibri" panose="020F0502020204030204" pitchFamily="34" charset="0"/>
              <a:sym typeface="Arial"/>
            </a:endParaRPr>
          </a:p>
          <a:p>
            <a:pPr marL="342900" marR="0" lvl="1" indent="-342900" algn="l" rtl="0">
              <a:spcBef>
                <a:spcPts val="0"/>
              </a:spcBef>
              <a:spcAft>
                <a:spcPts val="0"/>
              </a:spcAft>
              <a:buClrTx/>
              <a:buSzPct val="75000"/>
              <a:buFont typeface="Arial" panose="020B0604020202020204" pitchFamily="34" charset="0"/>
              <a:buChar char="•"/>
            </a:pPr>
            <a:r>
              <a:rPr lang="en-US" sz="2000" b="1" i="0" u="none" strike="noStrike" cap="none" dirty="0">
                <a:solidFill>
                  <a:schemeClr val="tx1"/>
                </a:solidFill>
                <a:latin typeface="Calibri" panose="020F0502020204030204" pitchFamily="34" charset="0"/>
                <a:ea typeface="Arial"/>
                <a:cs typeface="Calibri" panose="020F0502020204030204" pitchFamily="34" charset="0"/>
                <a:sym typeface="Arial"/>
              </a:rPr>
              <a:t>Provides new capabilities to the point-of-care systems to enhance patient safety and </a:t>
            </a:r>
            <a:r>
              <a:rPr lang="en-US" sz="2000" b="1" i="0" u="none" strike="noStrike" cap="none" dirty="0" smtClean="0">
                <a:solidFill>
                  <a:schemeClr val="tx1"/>
                </a:solidFill>
                <a:latin typeface="Calibri" panose="020F0502020204030204" pitchFamily="34" charset="0"/>
                <a:ea typeface="Arial"/>
                <a:cs typeface="Calibri" panose="020F0502020204030204" pitchFamily="34" charset="0"/>
                <a:sym typeface="Arial"/>
              </a:rPr>
              <a:t>effectiveness</a:t>
            </a:r>
          </a:p>
          <a:p>
            <a:pPr marL="800100" lvl="2" indent="-342900" algn="l">
              <a:spcBef>
                <a:spcPts val="0"/>
              </a:spcBef>
              <a:buClrTx/>
              <a:buSzPct val="75000"/>
              <a:buFont typeface="Arial" panose="020B0604020202020204" pitchFamily="34" charset="0"/>
              <a:buChar char="•"/>
            </a:pPr>
            <a:r>
              <a:rPr lang="en-US" sz="1600" dirty="0" smtClean="0">
                <a:solidFill>
                  <a:schemeClr val="tx1"/>
                </a:solidFill>
                <a:latin typeface="Calibri" panose="020F0502020204030204" pitchFamily="34" charset="0"/>
                <a:ea typeface="Arial"/>
                <a:cs typeface="Calibri" panose="020F0502020204030204" pitchFamily="34" charset="0"/>
                <a:sym typeface="Arial"/>
              </a:rPr>
              <a:t>Tracking </a:t>
            </a:r>
            <a:r>
              <a:rPr lang="en-US" sz="1600" dirty="0">
                <a:solidFill>
                  <a:schemeClr val="tx1"/>
                </a:solidFill>
                <a:latin typeface="Calibri" panose="020F0502020204030204" pitchFamily="34" charset="0"/>
                <a:ea typeface="Arial"/>
                <a:cs typeface="Calibri" panose="020F0502020204030204" pitchFamily="34" charset="0"/>
                <a:sym typeface="Arial"/>
              </a:rPr>
              <a:t>device use in the context of procedures and </a:t>
            </a:r>
            <a:r>
              <a:rPr lang="en-US" sz="1600" dirty="0" smtClean="0">
                <a:solidFill>
                  <a:schemeClr val="tx1"/>
                </a:solidFill>
                <a:latin typeface="Calibri" panose="020F0502020204030204" pitchFamily="34" charset="0"/>
                <a:ea typeface="Arial"/>
                <a:cs typeface="Calibri" panose="020F0502020204030204" pitchFamily="34" charset="0"/>
                <a:sym typeface="Arial"/>
              </a:rPr>
              <a:t>associating </a:t>
            </a:r>
            <a:r>
              <a:rPr lang="en-US" sz="1600" dirty="0">
                <a:solidFill>
                  <a:schemeClr val="tx1"/>
                </a:solidFill>
                <a:latin typeface="Calibri" panose="020F0502020204030204" pitchFamily="34" charset="0"/>
                <a:ea typeface="Arial"/>
                <a:cs typeface="Calibri" panose="020F0502020204030204" pitchFamily="34" charset="0"/>
                <a:sym typeface="Arial"/>
              </a:rPr>
              <a:t>medical devices and POC procedures with the correct patient record</a:t>
            </a:r>
          </a:p>
          <a:p>
            <a:pPr marL="800100" lvl="2" indent="-342900" algn="l">
              <a:spcBef>
                <a:spcPts val="0"/>
              </a:spcBef>
              <a:buClrTx/>
              <a:buSzPct val="75000"/>
              <a:buFont typeface="Arial" panose="020B0604020202020204" pitchFamily="34" charset="0"/>
              <a:buChar char="•"/>
            </a:pPr>
            <a:r>
              <a:rPr lang="en-US" sz="1600" i="0" u="none" strike="noStrike" cap="none" dirty="0">
                <a:solidFill>
                  <a:schemeClr val="tx1"/>
                </a:solidFill>
                <a:latin typeface="Calibri" panose="020F0502020204030204" pitchFamily="34" charset="0"/>
                <a:ea typeface="Arial"/>
                <a:cs typeface="Calibri" panose="020F0502020204030204" pitchFamily="34" charset="0"/>
                <a:sym typeface="Arial"/>
              </a:rPr>
              <a:t>Managing identit</a:t>
            </a:r>
            <a:r>
              <a:rPr lang="en-US" sz="1600" dirty="0">
                <a:solidFill>
                  <a:schemeClr val="tx1"/>
                </a:solidFill>
                <a:latin typeface="Calibri" panose="020F0502020204030204" pitchFamily="34" charset="0"/>
                <a:ea typeface="Arial"/>
                <a:cs typeface="Calibri" panose="020F0502020204030204" pitchFamily="34" charset="0"/>
                <a:sym typeface="Arial"/>
              </a:rPr>
              <a:t>y information for devices and patients at the </a:t>
            </a:r>
            <a:r>
              <a:rPr lang="en-US" sz="1600" dirty="0" smtClean="0">
                <a:solidFill>
                  <a:schemeClr val="tx1"/>
                </a:solidFill>
                <a:latin typeface="Calibri" panose="020F0502020204030204" pitchFamily="34" charset="0"/>
                <a:ea typeface="Arial"/>
                <a:cs typeface="Calibri" panose="020F0502020204030204" pitchFamily="34" charset="0"/>
                <a:sym typeface="Arial"/>
              </a:rPr>
              <a:t>point-of-care</a:t>
            </a:r>
          </a:p>
          <a:p>
            <a:pPr marL="457200" lvl="2" algn="l">
              <a:spcBef>
                <a:spcPts val="0"/>
              </a:spcBef>
              <a:buClrTx/>
              <a:buSzPct val="75000"/>
            </a:pPr>
            <a:endParaRPr lang="en-US" sz="1200" dirty="0">
              <a:solidFill>
                <a:schemeClr val="tx1"/>
              </a:solidFill>
              <a:latin typeface="Calibri" panose="020F0502020204030204" pitchFamily="34" charset="0"/>
              <a:ea typeface="Arial"/>
              <a:cs typeface="Calibri" panose="020F0502020204030204" pitchFamily="34" charset="0"/>
              <a:sym typeface="Arial"/>
            </a:endParaRPr>
          </a:p>
          <a:p>
            <a:pPr marL="342900" lvl="1" indent="-342900" algn="l">
              <a:spcBef>
                <a:spcPts val="0"/>
              </a:spcBef>
              <a:buClrTx/>
              <a:buSzPct val="75000"/>
              <a:buFont typeface="Arial" panose="020B0604020202020204" pitchFamily="34" charset="0"/>
              <a:buChar char="•"/>
            </a:pPr>
            <a:r>
              <a:rPr lang="en-US" sz="2000" b="1" dirty="0">
                <a:solidFill>
                  <a:schemeClr val="tx1"/>
                </a:solidFill>
                <a:latin typeface="Calibri" panose="020F0502020204030204" pitchFamily="34" charset="0"/>
                <a:ea typeface="Arial"/>
                <a:cs typeface="Calibri" panose="020F0502020204030204" pitchFamily="34" charset="0"/>
                <a:sym typeface="Arial"/>
              </a:rPr>
              <a:t>Supports </a:t>
            </a:r>
            <a:r>
              <a:rPr lang="en-US" sz="2000" b="1" dirty="0" smtClean="0">
                <a:solidFill>
                  <a:schemeClr val="tx1"/>
                </a:solidFill>
                <a:latin typeface="Calibri" panose="020F0502020204030204" pitchFamily="34" charset="0"/>
                <a:ea typeface="Arial"/>
                <a:cs typeface="Calibri" panose="020F0502020204030204" pitchFamily="34" charset="0"/>
                <a:sym typeface="Arial"/>
              </a:rPr>
              <a:t>US FDA </a:t>
            </a:r>
            <a:r>
              <a:rPr lang="en-US" sz="2000" b="1" dirty="0">
                <a:solidFill>
                  <a:schemeClr val="tx1"/>
                </a:solidFill>
                <a:latin typeface="Calibri" panose="020F0502020204030204" pitchFamily="34" charset="0"/>
                <a:ea typeface="Arial"/>
                <a:cs typeface="Calibri" panose="020F0502020204030204" pitchFamily="34" charset="0"/>
                <a:sym typeface="Arial"/>
              </a:rPr>
              <a:t>UDI and </a:t>
            </a:r>
            <a:r>
              <a:rPr lang="en-US" sz="2000" b="1" dirty="0" smtClean="0">
                <a:solidFill>
                  <a:schemeClr val="tx1"/>
                </a:solidFill>
                <a:latin typeface="Calibri" panose="020F0502020204030204" pitchFamily="34" charset="0"/>
                <a:ea typeface="Arial"/>
                <a:cs typeface="Calibri" panose="020F0502020204030204" pitchFamily="34" charset="0"/>
                <a:sym typeface="Arial"/>
              </a:rPr>
              <a:t>transitions</a:t>
            </a:r>
            <a:endParaRPr lang="en-US" sz="2000" b="1" dirty="0">
              <a:solidFill>
                <a:schemeClr val="tx1"/>
              </a:solidFill>
              <a:latin typeface="Calibri" panose="020F0502020204030204" pitchFamily="34" charset="0"/>
              <a:ea typeface="Arial"/>
              <a:cs typeface="Calibri" panose="020F0502020204030204" pitchFamily="34" charset="0"/>
              <a:sym typeface="Arial"/>
            </a:endParaRPr>
          </a:p>
          <a:p>
            <a:pPr marL="800100" lvl="2" indent="-342900" algn="l">
              <a:spcBef>
                <a:spcPts val="0"/>
              </a:spcBef>
              <a:buClrTx/>
              <a:buSzPct val="75000"/>
              <a:buFont typeface="Arial" panose="020B0604020202020204" pitchFamily="34" charset="0"/>
              <a:buChar char="•"/>
            </a:pPr>
            <a:r>
              <a:rPr lang="en-US" sz="1600" dirty="0" smtClean="0">
                <a:solidFill>
                  <a:schemeClr val="tx1"/>
                </a:solidFill>
                <a:latin typeface="Calibri" panose="020F0502020204030204" pitchFamily="34" charset="0"/>
                <a:ea typeface="Arial"/>
                <a:cs typeface="Calibri" panose="020F0502020204030204" pitchFamily="34" charset="0"/>
                <a:sym typeface="Arial"/>
              </a:rPr>
              <a:t>Both </a:t>
            </a:r>
            <a:r>
              <a:rPr lang="en-US" sz="1600" dirty="0">
                <a:solidFill>
                  <a:schemeClr val="tx1"/>
                </a:solidFill>
                <a:latin typeface="Calibri" panose="020F0502020204030204" pitchFamily="34" charset="0"/>
                <a:ea typeface="Arial"/>
                <a:cs typeface="Calibri" panose="020F0502020204030204" pitchFamily="34" charset="0"/>
                <a:sym typeface="Arial"/>
              </a:rPr>
              <a:t>human-readable(i.e</a:t>
            </a:r>
            <a:r>
              <a:rPr lang="en-US" sz="1600" dirty="0" smtClean="0">
                <a:solidFill>
                  <a:schemeClr val="tx1"/>
                </a:solidFill>
                <a:latin typeface="Calibri" panose="020F0502020204030204" pitchFamily="34" charset="0"/>
                <a:ea typeface="Arial"/>
                <a:cs typeface="Calibri" panose="020F0502020204030204" pitchFamily="34" charset="0"/>
                <a:sym typeface="Arial"/>
              </a:rPr>
              <a:t>., </a:t>
            </a:r>
            <a:r>
              <a:rPr lang="en-US" sz="1600" dirty="0">
                <a:solidFill>
                  <a:schemeClr val="tx1"/>
                </a:solidFill>
                <a:latin typeface="Calibri" panose="020F0502020204030204" pitchFamily="34" charset="0"/>
                <a:ea typeface="Arial"/>
                <a:cs typeface="Calibri" panose="020F0502020204030204" pitchFamily="34" charset="0"/>
                <a:sym typeface="Arial"/>
              </a:rPr>
              <a:t>manually entered or processed) and AIDC (i.e</a:t>
            </a:r>
            <a:r>
              <a:rPr lang="en-US" sz="1600" dirty="0" smtClean="0">
                <a:solidFill>
                  <a:schemeClr val="tx1"/>
                </a:solidFill>
                <a:latin typeface="Calibri" panose="020F0502020204030204" pitchFamily="34" charset="0"/>
                <a:ea typeface="Arial"/>
                <a:cs typeface="Calibri" panose="020F0502020204030204" pitchFamily="34" charset="0"/>
                <a:sym typeface="Arial"/>
              </a:rPr>
              <a:t>., </a:t>
            </a:r>
            <a:r>
              <a:rPr lang="en-US" sz="1600" dirty="0">
                <a:solidFill>
                  <a:schemeClr val="tx1"/>
                </a:solidFill>
                <a:latin typeface="Calibri" panose="020F0502020204030204" pitchFamily="34" charset="0"/>
                <a:ea typeface="Arial"/>
                <a:cs typeface="Calibri" panose="020F0502020204030204" pitchFamily="34" charset="0"/>
                <a:sym typeface="Arial"/>
              </a:rPr>
              <a:t>scanned) using ASCII and extended character sets</a:t>
            </a:r>
            <a:r>
              <a:rPr lang="en-US" sz="1600" dirty="0" smtClean="0">
                <a:solidFill>
                  <a:schemeClr val="tx1"/>
                </a:solidFill>
                <a:latin typeface="Calibri" panose="020F0502020204030204" pitchFamily="34" charset="0"/>
                <a:ea typeface="Arial"/>
                <a:cs typeface="Calibri" panose="020F0502020204030204" pitchFamily="34" charset="0"/>
                <a:sym typeface="Arial"/>
              </a:rPr>
              <a:t>.</a:t>
            </a:r>
            <a:endParaRPr lang="en-US" sz="1600" i="0" u="none" strike="noStrike" cap="none" dirty="0">
              <a:solidFill>
                <a:schemeClr val="tx1"/>
              </a:solidFill>
              <a:latin typeface="Calibri" panose="020F0502020204030204" pitchFamily="34" charset="0"/>
              <a:ea typeface="Arial"/>
              <a:cs typeface="Calibri" panose="020F0502020204030204" pitchFamily="34" charset="0"/>
              <a:sym typeface="Arial"/>
            </a:endParaRPr>
          </a:p>
          <a:p>
            <a:pPr marL="342900" marR="0" lvl="1" indent="-342900" algn="l" rtl="0">
              <a:spcBef>
                <a:spcPts val="0"/>
              </a:spcBef>
              <a:spcAft>
                <a:spcPts val="0"/>
              </a:spcAft>
              <a:buClrTx/>
              <a:buSzPct val="75000"/>
              <a:buFont typeface="Arial" panose="020B0604020202020204" pitchFamily="34" charset="0"/>
              <a:buChar char="•"/>
            </a:pPr>
            <a:endParaRPr sz="2000" i="0" u="none" strike="noStrike" cap="none" dirty="0">
              <a:solidFill>
                <a:srgbClr val="595959"/>
              </a:solidFill>
              <a:latin typeface="Arial"/>
              <a:ea typeface="Arial"/>
              <a:cs typeface="Arial"/>
              <a:sym typeface="Arial"/>
            </a:endParaRPr>
          </a:p>
        </p:txBody>
      </p:sp>
      <p:pic>
        <p:nvPicPr>
          <p:cNvPr id="108" name="Shape 108" descr="ihe-logo.png"/>
          <p:cNvPicPr preferRelativeResize="0"/>
          <p:nvPr/>
        </p:nvPicPr>
        <p:blipFill rotWithShape="1">
          <a:blip r:embed="rId4">
            <a:alphaModFix/>
          </a:blip>
          <a:srcRect/>
          <a:stretch/>
        </p:blipFill>
        <p:spPr>
          <a:xfrm>
            <a:off x="617968" y="213052"/>
            <a:ext cx="2299751" cy="627336"/>
          </a:xfrm>
          <a:prstGeom prst="rect">
            <a:avLst/>
          </a:prstGeom>
          <a:noFill/>
          <a:ln>
            <a:noFill/>
          </a:ln>
        </p:spPr>
      </p:pic>
      <p:pic>
        <p:nvPicPr>
          <p:cNvPr id="4" name="Picture 3"/>
          <p:cNvPicPr>
            <a:picLocks noChangeAspect="1"/>
          </p:cNvPicPr>
          <p:nvPr/>
        </p:nvPicPr>
        <p:blipFill>
          <a:blip r:embed="rId5"/>
          <a:stretch>
            <a:fillRect/>
          </a:stretch>
        </p:blipFill>
        <p:spPr>
          <a:xfrm>
            <a:off x="7240119" y="292010"/>
            <a:ext cx="1712687" cy="882316"/>
          </a:xfrm>
          <a:prstGeom prst="rect">
            <a:avLst/>
          </a:prstGeom>
        </p:spPr>
      </p:pic>
    </p:spTree>
    <p:extLst>
      <p:ext uri="{BB962C8B-B14F-4D97-AF65-F5344CB8AC3E}">
        <p14:creationId xmlns:p14="http://schemas.microsoft.com/office/powerpoint/2010/main" val="759452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Shape 105" descr="Background_Duo_266.jpg"/>
          <p:cNvPicPr preferRelativeResize="0"/>
          <p:nvPr/>
        </p:nvPicPr>
        <p:blipFill rotWithShape="1">
          <a:blip r:embed="rId3">
            <a:alphaModFix amt="60000"/>
          </a:blip>
          <a:srcRect/>
          <a:stretch/>
        </p:blipFill>
        <p:spPr>
          <a:xfrm>
            <a:off x="0" y="0"/>
            <a:ext cx="9144000" cy="6858000"/>
          </a:xfrm>
          <a:prstGeom prst="rect">
            <a:avLst/>
          </a:prstGeom>
          <a:noFill/>
          <a:ln>
            <a:noFill/>
          </a:ln>
        </p:spPr>
      </p:pic>
      <p:sp>
        <p:nvSpPr>
          <p:cNvPr id="106" name="Shape 106"/>
          <p:cNvSpPr txBox="1">
            <a:spLocks noGrp="1"/>
          </p:cNvSpPr>
          <p:nvPr>
            <p:ph type="ctrTitle"/>
          </p:nvPr>
        </p:nvSpPr>
        <p:spPr>
          <a:xfrm>
            <a:off x="685800" y="1003210"/>
            <a:ext cx="7772400" cy="978245"/>
          </a:xfrm>
          <a:prstGeom prst="rect">
            <a:avLst/>
          </a:prstGeom>
          <a:noFill/>
          <a:ln>
            <a:noFill/>
          </a:ln>
        </p:spPr>
        <p:txBody>
          <a:bodyPr lIns="91425" tIns="45700" rIns="91425" bIns="45700" anchor="ctr" anchorCtr="0">
            <a:noAutofit/>
          </a:bodyPr>
          <a:lstStyle/>
          <a:p>
            <a:pPr marL="0" marR="0" lvl="0" indent="0" algn="ctr" rtl="0">
              <a:spcBef>
                <a:spcPts val="0"/>
              </a:spcBef>
              <a:buClr>
                <a:srgbClr val="5A4099"/>
              </a:buClr>
              <a:buSzPct val="25000"/>
              <a:buFont typeface="Arial"/>
              <a:buNone/>
            </a:pPr>
            <a:r>
              <a:rPr lang="en-US" sz="2400" b="1" u="sng" dirty="0">
                <a:solidFill>
                  <a:srgbClr val="5A4099"/>
                </a:solidFill>
                <a:latin typeface="Arial"/>
                <a:ea typeface="Arial"/>
                <a:cs typeface="Arial"/>
                <a:sym typeface="Arial"/>
              </a:rPr>
              <a:t>Remote Patient Monitoring</a:t>
            </a:r>
            <a:br>
              <a:rPr lang="en-US" sz="2400" b="1" u="sng" dirty="0">
                <a:solidFill>
                  <a:srgbClr val="5A4099"/>
                </a:solidFill>
                <a:latin typeface="Arial"/>
                <a:ea typeface="Arial"/>
                <a:cs typeface="Arial"/>
                <a:sym typeface="Arial"/>
              </a:rPr>
            </a:br>
            <a:r>
              <a:rPr lang="en-US" sz="1800" b="1" i="0" u="none" strike="noStrike" cap="none" dirty="0" smtClean="0">
                <a:solidFill>
                  <a:srgbClr val="5A4099"/>
                </a:solidFill>
                <a:latin typeface="Arial"/>
                <a:ea typeface="Arial"/>
                <a:cs typeface="Arial"/>
                <a:sym typeface="Arial"/>
              </a:rPr>
              <a:t>Allows </a:t>
            </a:r>
            <a:r>
              <a:rPr lang="en-US" sz="1800" b="1" i="0" u="none" strike="noStrike" cap="none" dirty="0">
                <a:solidFill>
                  <a:srgbClr val="5A4099"/>
                </a:solidFill>
                <a:latin typeface="Arial"/>
                <a:ea typeface="Arial"/>
                <a:cs typeface="Arial"/>
                <a:sym typeface="Arial"/>
              </a:rPr>
              <a:t>Health Care Professionals </a:t>
            </a:r>
            <a:r>
              <a:rPr lang="en-US" sz="1800" b="1" i="0" u="none" strike="noStrike" cap="none" dirty="0" smtClean="0">
                <a:solidFill>
                  <a:srgbClr val="5A4099"/>
                </a:solidFill>
                <a:latin typeface="Arial"/>
                <a:ea typeface="Arial"/>
                <a:cs typeface="Arial"/>
                <a:sym typeface="Arial"/>
              </a:rPr>
              <a:t>to</a:t>
            </a:r>
            <a:br>
              <a:rPr lang="en-US" sz="1800" b="1" i="0" u="none" strike="noStrike" cap="none" dirty="0" smtClean="0">
                <a:solidFill>
                  <a:srgbClr val="5A4099"/>
                </a:solidFill>
                <a:latin typeface="Arial"/>
                <a:ea typeface="Arial"/>
                <a:cs typeface="Arial"/>
                <a:sym typeface="Arial"/>
              </a:rPr>
            </a:br>
            <a:r>
              <a:rPr lang="en-US" sz="1800" b="1" i="0" u="none" strike="noStrike" cap="none" dirty="0" smtClean="0">
                <a:solidFill>
                  <a:srgbClr val="5A4099"/>
                </a:solidFill>
                <a:latin typeface="Arial"/>
                <a:ea typeface="Arial"/>
                <a:cs typeface="Arial"/>
                <a:sym typeface="Arial"/>
              </a:rPr>
              <a:t>Monitor </a:t>
            </a:r>
            <a:r>
              <a:rPr lang="en-US" sz="1800" b="1" i="0" u="none" strike="noStrike" cap="none" dirty="0">
                <a:solidFill>
                  <a:srgbClr val="5A4099"/>
                </a:solidFill>
                <a:latin typeface="Arial"/>
                <a:ea typeface="Arial"/>
                <a:cs typeface="Arial"/>
                <a:sym typeface="Arial"/>
              </a:rPr>
              <a:t>Patients from their Homes</a:t>
            </a:r>
          </a:p>
        </p:txBody>
      </p:sp>
      <p:pic>
        <p:nvPicPr>
          <p:cNvPr id="108" name="Shape 108" descr="ihe-logo.png"/>
          <p:cNvPicPr preferRelativeResize="0"/>
          <p:nvPr/>
        </p:nvPicPr>
        <p:blipFill rotWithShape="1">
          <a:blip r:embed="rId4">
            <a:alphaModFix/>
          </a:blip>
          <a:srcRect/>
          <a:stretch/>
        </p:blipFill>
        <p:spPr>
          <a:xfrm>
            <a:off x="617968" y="213052"/>
            <a:ext cx="2299751" cy="627336"/>
          </a:xfrm>
          <a:prstGeom prst="rect">
            <a:avLst/>
          </a:prstGeom>
          <a:noFill/>
          <a:ln>
            <a:noFill/>
          </a:ln>
        </p:spPr>
      </p:pic>
      <p:pic>
        <p:nvPicPr>
          <p:cNvPr id="11" name="Picture 10">
            <a:extLst>
              <a:ext uri="{FF2B5EF4-FFF2-40B4-BE49-F238E27FC236}">
                <a16:creationId xmlns="" xmlns:a16="http://schemas.microsoft.com/office/drawing/2014/main" id="{038BD21A-20A4-4013-9945-64A08CFF3397}"/>
              </a:ext>
            </a:extLst>
          </p:cNvPr>
          <p:cNvPicPr>
            <a:picLocks noChangeAspect="1"/>
          </p:cNvPicPr>
          <p:nvPr/>
        </p:nvPicPr>
        <p:blipFill>
          <a:blip r:embed="rId5"/>
          <a:stretch>
            <a:fillRect/>
          </a:stretch>
        </p:blipFill>
        <p:spPr>
          <a:xfrm>
            <a:off x="1477233" y="2628272"/>
            <a:ext cx="803127" cy="584092"/>
          </a:xfrm>
          <a:prstGeom prst="rect">
            <a:avLst/>
          </a:prstGeom>
        </p:spPr>
      </p:pic>
      <p:pic>
        <p:nvPicPr>
          <p:cNvPr id="13" name="Picture 12">
            <a:extLst>
              <a:ext uri="{FF2B5EF4-FFF2-40B4-BE49-F238E27FC236}">
                <a16:creationId xmlns="" xmlns:a16="http://schemas.microsoft.com/office/drawing/2014/main" id="{812766B4-DD49-45F1-964F-AE64480BB96F}"/>
              </a:ext>
            </a:extLst>
          </p:cNvPr>
          <p:cNvPicPr>
            <a:picLocks noChangeAspect="1"/>
          </p:cNvPicPr>
          <p:nvPr/>
        </p:nvPicPr>
        <p:blipFill>
          <a:blip r:embed="rId6"/>
          <a:stretch>
            <a:fillRect/>
          </a:stretch>
        </p:blipFill>
        <p:spPr>
          <a:xfrm>
            <a:off x="2763800" y="2710624"/>
            <a:ext cx="519041" cy="1003479"/>
          </a:xfrm>
          <a:prstGeom prst="rect">
            <a:avLst/>
          </a:prstGeom>
        </p:spPr>
      </p:pic>
      <p:pic>
        <p:nvPicPr>
          <p:cNvPr id="16" name="Picture 15">
            <a:extLst>
              <a:ext uri="{FF2B5EF4-FFF2-40B4-BE49-F238E27FC236}">
                <a16:creationId xmlns="" xmlns:a16="http://schemas.microsoft.com/office/drawing/2014/main" id="{4382576B-721B-4D22-812B-84EAA369392F}"/>
              </a:ext>
            </a:extLst>
          </p:cNvPr>
          <p:cNvPicPr>
            <a:picLocks noChangeAspect="1"/>
          </p:cNvPicPr>
          <p:nvPr/>
        </p:nvPicPr>
        <p:blipFill>
          <a:blip r:embed="rId7"/>
          <a:stretch>
            <a:fillRect/>
          </a:stretch>
        </p:blipFill>
        <p:spPr>
          <a:xfrm flipH="1">
            <a:off x="6296780" y="3490266"/>
            <a:ext cx="1881792" cy="3005097"/>
          </a:xfrm>
          <a:prstGeom prst="rect">
            <a:avLst/>
          </a:prstGeom>
        </p:spPr>
      </p:pic>
      <p:pic>
        <p:nvPicPr>
          <p:cNvPr id="18" name="Graphic 17">
            <a:extLst>
              <a:ext uri="{FF2B5EF4-FFF2-40B4-BE49-F238E27FC236}">
                <a16:creationId xmlns="" xmlns:a16="http://schemas.microsoft.com/office/drawing/2014/main" id="{F4A6E5A1-8EC2-4690-BE71-EC8AFA85580D}"/>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945028" y="2152955"/>
            <a:ext cx="960999" cy="1183720"/>
          </a:xfrm>
          <a:prstGeom prst="rect">
            <a:avLst/>
          </a:prstGeom>
        </p:spPr>
      </p:pic>
      <p:sp>
        <p:nvSpPr>
          <p:cNvPr id="19" name="Arrow: Right 18">
            <a:extLst>
              <a:ext uri="{FF2B5EF4-FFF2-40B4-BE49-F238E27FC236}">
                <a16:creationId xmlns="" xmlns:a16="http://schemas.microsoft.com/office/drawing/2014/main" id="{09F5FD85-7DF9-4207-AF35-6E6C314151CF}"/>
              </a:ext>
            </a:extLst>
          </p:cNvPr>
          <p:cNvSpPr/>
          <p:nvPr/>
        </p:nvSpPr>
        <p:spPr>
          <a:xfrm rot="21148208">
            <a:off x="3423344" y="2707497"/>
            <a:ext cx="2406282" cy="2444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urved Up 19">
            <a:extLst>
              <a:ext uri="{FF2B5EF4-FFF2-40B4-BE49-F238E27FC236}">
                <a16:creationId xmlns="" xmlns:a16="http://schemas.microsoft.com/office/drawing/2014/main" id="{5047CD05-9988-4016-9F22-037CD408E265}"/>
              </a:ext>
            </a:extLst>
          </p:cNvPr>
          <p:cNvSpPr/>
          <p:nvPr/>
        </p:nvSpPr>
        <p:spPr>
          <a:xfrm rot="5118481">
            <a:off x="4396209" y="4398344"/>
            <a:ext cx="2746410" cy="49999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2" name="Graphic 21">
            <a:extLst>
              <a:ext uri="{FF2B5EF4-FFF2-40B4-BE49-F238E27FC236}">
                <a16:creationId xmlns="" xmlns:a16="http://schemas.microsoft.com/office/drawing/2014/main" id="{30BB2350-514C-4225-BABE-59EED637AA8F}"/>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1532962" y="5513634"/>
            <a:ext cx="529887" cy="467171"/>
          </a:xfrm>
          <a:prstGeom prst="rect">
            <a:avLst/>
          </a:prstGeom>
        </p:spPr>
      </p:pic>
      <p:pic>
        <p:nvPicPr>
          <p:cNvPr id="29" name="Picture 28">
            <a:extLst>
              <a:ext uri="{FF2B5EF4-FFF2-40B4-BE49-F238E27FC236}">
                <a16:creationId xmlns="" xmlns:a16="http://schemas.microsoft.com/office/drawing/2014/main" id="{A46870B0-8875-4C7C-913A-3429DBEB772A}"/>
              </a:ext>
            </a:extLst>
          </p:cNvPr>
          <p:cNvPicPr>
            <a:picLocks noChangeAspect="1"/>
          </p:cNvPicPr>
          <p:nvPr/>
        </p:nvPicPr>
        <p:blipFill>
          <a:blip r:embed="rId5"/>
          <a:stretch>
            <a:fillRect/>
          </a:stretch>
        </p:blipFill>
        <p:spPr>
          <a:xfrm>
            <a:off x="1119176" y="6010564"/>
            <a:ext cx="803127" cy="584092"/>
          </a:xfrm>
          <a:prstGeom prst="rect">
            <a:avLst/>
          </a:prstGeom>
        </p:spPr>
      </p:pic>
      <p:pic>
        <p:nvPicPr>
          <p:cNvPr id="28" name="Picture 27">
            <a:extLst>
              <a:ext uri="{FF2B5EF4-FFF2-40B4-BE49-F238E27FC236}">
                <a16:creationId xmlns="" xmlns:a16="http://schemas.microsoft.com/office/drawing/2014/main" id="{2AE7BA99-AC14-404A-A89D-D5D0BE717EAF}"/>
              </a:ext>
            </a:extLst>
          </p:cNvPr>
          <p:cNvPicPr>
            <a:picLocks noChangeAspect="1"/>
          </p:cNvPicPr>
          <p:nvPr/>
        </p:nvPicPr>
        <p:blipFill>
          <a:blip r:embed="rId12"/>
          <a:stretch>
            <a:fillRect/>
          </a:stretch>
        </p:blipFill>
        <p:spPr>
          <a:xfrm>
            <a:off x="2171722" y="5388517"/>
            <a:ext cx="1299820" cy="974865"/>
          </a:xfrm>
          <a:prstGeom prst="rect">
            <a:avLst/>
          </a:prstGeom>
        </p:spPr>
      </p:pic>
      <p:sp>
        <p:nvSpPr>
          <p:cNvPr id="34" name="Arrow: Right 33">
            <a:extLst>
              <a:ext uri="{FF2B5EF4-FFF2-40B4-BE49-F238E27FC236}">
                <a16:creationId xmlns="" xmlns:a16="http://schemas.microsoft.com/office/drawing/2014/main" id="{EE4FD2B9-E70F-4B8C-8BB6-52CB90A6DFDC}"/>
              </a:ext>
            </a:extLst>
          </p:cNvPr>
          <p:cNvSpPr/>
          <p:nvPr/>
        </p:nvSpPr>
        <p:spPr>
          <a:xfrm rot="18892210">
            <a:off x="3068014" y="3961471"/>
            <a:ext cx="3189593" cy="2444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 xmlns:a16="http://schemas.microsoft.com/office/drawing/2014/main" id="{F4D2A956-AA48-496A-9A1F-2E4F2AC8F2E7}"/>
              </a:ext>
            </a:extLst>
          </p:cNvPr>
          <p:cNvPicPr>
            <a:picLocks noChangeAspect="1"/>
          </p:cNvPicPr>
          <p:nvPr/>
        </p:nvPicPr>
        <p:blipFill>
          <a:blip r:embed="rId13"/>
          <a:stretch>
            <a:fillRect/>
          </a:stretch>
        </p:blipFill>
        <p:spPr>
          <a:xfrm>
            <a:off x="2292074" y="3002849"/>
            <a:ext cx="346129" cy="346129"/>
          </a:xfrm>
          <a:prstGeom prst="rect">
            <a:avLst/>
          </a:prstGeom>
        </p:spPr>
      </p:pic>
      <p:pic>
        <p:nvPicPr>
          <p:cNvPr id="37" name="Picture 36">
            <a:extLst>
              <a:ext uri="{FF2B5EF4-FFF2-40B4-BE49-F238E27FC236}">
                <a16:creationId xmlns="" xmlns:a16="http://schemas.microsoft.com/office/drawing/2014/main" id="{E1EB6E21-A791-49DF-8CA9-D91E049E3406}"/>
              </a:ext>
            </a:extLst>
          </p:cNvPr>
          <p:cNvPicPr>
            <a:picLocks noChangeAspect="1"/>
          </p:cNvPicPr>
          <p:nvPr/>
        </p:nvPicPr>
        <p:blipFill>
          <a:blip r:embed="rId13"/>
          <a:stretch>
            <a:fillRect/>
          </a:stretch>
        </p:blipFill>
        <p:spPr>
          <a:xfrm>
            <a:off x="2087941" y="5782702"/>
            <a:ext cx="346129" cy="346129"/>
          </a:xfrm>
          <a:prstGeom prst="rect">
            <a:avLst/>
          </a:prstGeom>
        </p:spPr>
      </p:pic>
      <p:pic>
        <p:nvPicPr>
          <p:cNvPr id="26" name="Picture 25">
            <a:extLst>
              <a:ext uri="{FF2B5EF4-FFF2-40B4-BE49-F238E27FC236}">
                <a16:creationId xmlns="" xmlns:a16="http://schemas.microsoft.com/office/drawing/2014/main" id="{14B6CDC5-95A1-4ED3-891A-6DAE9AA3BAD5}"/>
              </a:ext>
            </a:extLst>
          </p:cNvPr>
          <p:cNvPicPr>
            <a:picLocks noChangeAspect="1"/>
          </p:cNvPicPr>
          <p:nvPr/>
        </p:nvPicPr>
        <p:blipFill>
          <a:blip r:embed="rId14"/>
          <a:stretch>
            <a:fillRect/>
          </a:stretch>
        </p:blipFill>
        <p:spPr>
          <a:xfrm flipH="1">
            <a:off x="737072" y="4913382"/>
            <a:ext cx="779673" cy="1189884"/>
          </a:xfrm>
          <a:prstGeom prst="rect">
            <a:avLst/>
          </a:prstGeom>
        </p:spPr>
      </p:pic>
      <p:pic>
        <p:nvPicPr>
          <p:cNvPr id="1026" name="Picture 2" descr="Glassy Usb Symbol Clip Art">
            <a:extLst>
              <a:ext uri="{FF2B5EF4-FFF2-40B4-BE49-F238E27FC236}">
                <a16:creationId xmlns="" xmlns:a16="http://schemas.microsoft.com/office/drawing/2014/main" id="{7A72423F-DE03-48C9-9988-477D9E0BB38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5400000">
            <a:off x="2131078" y="5260976"/>
            <a:ext cx="316526" cy="3165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 xmlns:a16="http://schemas.microsoft.com/office/drawing/2014/main" id="{F614A4BD-556B-4173-B14F-706ACC0739B2}"/>
              </a:ext>
            </a:extLst>
          </p:cNvPr>
          <p:cNvPicPr>
            <a:picLocks noChangeAspect="1"/>
          </p:cNvPicPr>
          <p:nvPr/>
        </p:nvPicPr>
        <p:blipFill>
          <a:blip r:embed="rId16"/>
          <a:stretch>
            <a:fillRect/>
          </a:stretch>
        </p:blipFill>
        <p:spPr>
          <a:xfrm>
            <a:off x="1459551" y="3165393"/>
            <a:ext cx="496030" cy="474205"/>
          </a:xfrm>
          <a:prstGeom prst="rect">
            <a:avLst/>
          </a:prstGeom>
        </p:spPr>
      </p:pic>
      <p:pic>
        <p:nvPicPr>
          <p:cNvPr id="3" name="Picture 2">
            <a:extLst>
              <a:ext uri="{FF2B5EF4-FFF2-40B4-BE49-F238E27FC236}">
                <a16:creationId xmlns="" xmlns:a16="http://schemas.microsoft.com/office/drawing/2014/main" id="{17A8452B-75D0-4815-A3A4-59D356306261}"/>
              </a:ext>
            </a:extLst>
          </p:cNvPr>
          <p:cNvPicPr>
            <a:picLocks noChangeAspect="1"/>
          </p:cNvPicPr>
          <p:nvPr/>
        </p:nvPicPr>
        <p:blipFill>
          <a:blip r:embed="rId14"/>
          <a:stretch>
            <a:fillRect/>
          </a:stretch>
        </p:blipFill>
        <p:spPr>
          <a:xfrm>
            <a:off x="759417" y="2273112"/>
            <a:ext cx="761526" cy="1189884"/>
          </a:xfrm>
          <a:prstGeom prst="rect">
            <a:avLst/>
          </a:prstGeom>
        </p:spPr>
      </p:pic>
    </p:spTree>
    <p:extLst>
      <p:ext uri="{BB962C8B-B14F-4D97-AF65-F5344CB8AC3E}">
        <p14:creationId xmlns:p14="http://schemas.microsoft.com/office/powerpoint/2010/main" val="2662971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Shape 106"/>
          <p:cNvSpPr txBox="1">
            <a:spLocks noGrp="1"/>
          </p:cNvSpPr>
          <p:nvPr>
            <p:ph type="ctrTitle"/>
          </p:nvPr>
        </p:nvSpPr>
        <p:spPr>
          <a:xfrm>
            <a:off x="685800" y="897792"/>
            <a:ext cx="7772400" cy="1085120"/>
          </a:xfrm>
          <a:prstGeom prst="rect">
            <a:avLst/>
          </a:prstGeom>
          <a:noFill/>
          <a:ln>
            <a:noFill/>
          </a:ln>
        </p:spPr>
        <p:txBody>
          <a:bodyPr lIns="91425" tIns="45700" rIns="91425" bIns="45700" anchor="ctr" anchorCtr="0">
            <a:noAutofit/>
          </a:bodyPr>
          <a:lstStyle/>
          <a:p>
            <a:pPr lvl="0">
              <a:buClr>
                <a:srgbClr val="5A4099"/>
              </a:buClr>
              <a:buSzPct val="25000"/>
            </a:pPr>
            <a:r>
              <a:rPr lang="en-US" sz="2400" b="1" u="sng" dirty="0">
                <a:solidFill>
                  <a:srgbClr val="5A4099"/>
                </a:solidFill>
                <a:latin typeface="Arial"/>
                <a:ea typeface="Arial"/>
                <a:cs typeface="Arial"/>
                <a:sym typeface="Arial"/>
              </a:rPr>
              <a:t>Standardized Medical Devices</a:t>
            </a:r>
            <a:br>
              <a:rPr lang="en-US" sz="2400" b="1" u="sng" dirty="0">
                <a:solidFill>
                  <a:srgbClr val="5A4099"/>
                </a:solidFill>
                <a:latin typeface="Arial"/>
                <a:ea typeface="Arial"/>
                <a:cs typeface="Arial"/>
                <a:sym typeface="Arial"/>
              </a:rPr>
            </a:br>
            <a:r>
              <a:rPr lang="en-US" sz="2400" b="1" u="sng" dirty="0">
                <a:solidFill>
                  <a:srgbClr val="5A4099"/>
                </a:solidFill>
                <a:latin typeface="Arial"/>
                <a:ea typeface="Arial"/>
                <a:cs typeface="Arial"/>
                <a:sym typeface="Arial"/>
              </a:rPr>
              <a:t>send measurements via local transports</a:t>
            </a:r>
          </a:p>
        </p:txBody>
      </p:sp>
      <p:pic>
        <p:nvPicPr>
          <p:cNvPr id="108" name="Shape 108" descr="ihe-logo.png"/>
          <p:cNvPicPr preferRelativeResize="0"/>
          <p:nvPr/>
        </p:nvPicPr>
        <p:blipFill rotWithShape="1">
          <a:blip r:embed="rId3">
            <a:alphaModFix/>
          </a:blip>
          <a:srcRect/>
          <a:stretch/>
        </p:blipFill>
        <p:spPr>
          <a:xfrm>
            <a:off x="617968" y="213052"/>
            <a:ext cx="2299751" cy="627336"/>
          </a:xfrm>
          <a:prstGeom prst="rect">
            <a:avLst/>
          </a:prstGeom>
          <a:noFill/>
          <a:ln>
            <a:noFill/>
          </a:ln>
        </p:spPr>
      </p:pic>
      <p:pic>
        <p:nvPicPr>
          <p:cNvPr id="23" name="Picture 22">
            <a:extLst>
              <a:ext uri="{FF2B5EF4-FFF2-40B4-BE49-F238E27FC236}">
                <a16:creationId xmlns="" xmlns:a16="http://schemas.microsoft.com/office/drawing/2014/main" id="{74DAC77C-0CDB-4981-9F0C-C161D3C9C8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16852" y="4069534"/>
            <a:ext cx="1599142" cy="1599142"/>
          </a:xfrm>
          <a:prstGeom prst="rect">
            <a:avLst/>
          </a:prstGeom>
        </p:spPr>
      </p:pic>
      <p:pic>
        <p:nvPicPr>
          <p:cNvPr id="24" name="Picture 23">
            <a:extLst>
              <a:ext uri="{FF2B5EF4-FFF2-40B4-BE49-F238E27FC236}">
                <a16:creationId xmlns="" xmlns:a16="http://schemas.microsoft.com/office/drawing/2014/main" id="{710BA3DC-7A88-4EF8-B7FC-40EA92C554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84218" y="2474622"/>
            <a:ext cx="1125186" cy="1125186"/>
          </a:xfrm>
          <a:prstGeom prst="rect">
            <a:avLst/>
          </a:prstGeom>
        </p:spPr>
      </p:pic>
      <p:pic>
        <p:nvPicPr>
          <p:cNvPr id="25" name="Picture 24">
            <a:extLst>
              <a:ext uri="{FF2B5EF4-FFF2-40B4-BE49-F238E27FC236}">
                <a16:creationId xmlns="" xmlns:a16="http://schemas.microsoft.com/office/drawing/2014/main" id="{B2019986-98C6-4036-89D6-0B54D2D6C88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63082" y="3295976"/>
            <a:ext cx="1124942" cy="843707"/>
          </a:xfrm>
          <a:prstGeom prst="rect">
            <a:avLst/>
          </a:prstGeom>
        </p:spPr>
      </p:pic>
      <p:pic>
        <p:nvPicPr>
          <p:cNvPr id="27" name="Picture 26">
            <a:extLst>
              <a:ext uri="{FF2B5EF4-FFF2-40B4-BE49-F238E27FC236}">
                <a16:creationId xmlns="" xmlns:a16="http://schemas.microsoft.com/office/drawing/2014/main" id="{56FDBBA9-D44F-4315-85FC-5FF195335AF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36127" y="2291570"/>
            <a:ext cx="904694" cy="904694"/>
          </a:xfrm>
          <a:prstGeom prst="rect">
            <a:avLst/>
          </a:prstGeom>
        </p:spPr>
      </p:pic>
      <p:pic>
        <p:nvPicPr>
          <p:cNvPr id="30" name="Picture 29">
            <a:extLst>
              <a:ext uri="{FF2B5EF4-FFF2-40B4-BE49-F238E27FC236}">
                <a16:creationId xmlns="" xmlns:a16="http://schemas.microsoft.com/office/drawing/2014/main" id="{9F552DA2-F36F-44B8-8916-075D3A308FD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51004" y="3765456"/>
            <a:ext cx="982940" cy="982940"/>
          </a:xfrm>
          <a:prstGeom prst="rect">
            <a:avLst/>
          </a:prstGeom>
        </p:spPr>
      </p:pic>
      <p:pic>
        <p:nvPicPr>
          <p:cNvPr id="32" name="Picture 31">
            <a:extLst>
              <a:ext uri="{FF2B5EF4-FFF2-40B4-BE49-F238E27FC236}">
                <a16:creationId xmlns="" xmlns:a16="http://schemas.microsoft.com/office/drawing/2014/main" id="{187BBBF6-DC31-4FB1-BADD-A53A98F3D9C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3218" y="2352447"/>
            <a:ext cx="1955998" cy="1955998"/>
          </a:xfrm>
          <a:prstGeom prst="rect">
            <a:avLst/>
          </a:prstGeom>
        </p:spPr>
      </p:pic>
      <p:pic>
        <p:nvPicPr>
          <p:cNvPr id="33" name="Picture 32">
            <a:extLst>
              <a:ext uri="{FF2B5EF4-FFF2-40B4-BE49-F238E27FC236}">
                <a16:creationId xmlns="" xmlns:a16="http://schemas.microsoft.com/office/drawing/2014/main" id="{CE5E4F15-C7B5-44B4-AEAC-E1A548E6D29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51004" y="5026898"/>
            <a:ext cx="1975842" cy="1831102"/>
          </a:xfrm>
          <a:prstGeom prst="rect">
            <a:avLst/>
          </a:prstGeom>
        </p:spPr>
      </p:pic>
      <p:pic>
        <p:nvPicPr>
          <p:cNvPr id="35" name="Picture 34">
            <a:extLst>
              <a:ext uri="{FF2B5EF4-FFF2-40B4-BE49-F238E27FC236}">
                <a16:creationId xmlns="" xmlns:a16="http://schemas.microsoft.com/office/drawing/2014/main" id="{4E2B63D5-3312-4269-95DE-E0D176A891D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963325">
            <a:off x="826107" y="2667264"/>
            <a:ext cx="1752293" cy="1752293"/>
          </a:xfrm>
          <a:prstGeom prst="rect">
            <a:avLst/>
          </a:prstGeom>
        </p:spPr>
      </p:pic>
      <p:pic>
        <p:nvPicPr>
          <p:cNvPr id="38" name="Picture 37">
            <a:extLst>
              <a:ext uri="{FF2B5EF4-FFF2-40B4-BE49-F238E27FC236}">
                <a16:creationId xmlns="" xmlns:a16="http://schemas.microsoft.com/office/drawing/2014/main" id="{76666DDC-4085-41F6-A2E3-D68515D4BCA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a:off x="4272615" y="4948733"/>
            <a:ext cx="993948" cy="993948"/>
          </a:xfrm>
          <a:prstGeom prst="rect">
            <a:avLst/>
          </a:prstGeom>
        </p:spPr>
      </p:pic>
      <p:pic>
        <p:nvPicPr>
          <p:cNvPr id="40" name="Picture 39">
            <a:extLst>
              <a:ext uri="{FF2B5EF4-FFF2-40B4-BE49-F238E27FC236}">
                <a16:creationId xmlns="" xmlns:a16="http://schemas.microsoft.com/office/drawing/2014/main" id="{F07923D4-B336-4A84-A086-271D5071CB4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187549" y="3473946"/>
            <a:ext cx="1164080" cy="1331475"/>
          </a:xfrm>
          <a:prstGeom prst="rect">
            <a:avLst/>
          </a:prstGeom>
        </p:spPr>
      </p:pic>
      <p:pic>
        <p:nvPicPr>
          <p:cNvPr id="41" name="Picture 40">
            <a:extLst>
              <a:ext uri="{FF2B5EF4-FFF2-40B4-BE49-F238E27FC236}">
                <a16:creationId xmlns="" xmlns:a16="http://schemas.microsoft.com/office/drawing/2014/main" id="{8B53CB87-778C-46C1-9B91-EA4361E0A7E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209355" y="4397605"/>
            <a:ext cx="1309474" cy="1309474"/>
          </a:xfrm>
          <a:prstGeom prst="rect">
            <a:avLst/>
          </a:prstGeom>
        </p:spPr>
      </p:pic>
      <p:pic>
        <p:nvPicPr>
          <p:cNvPr id="42" name="Picture 41">
            <a:extLst>
              <a:ext uri="{FF2B5EF4-FFF2-40B4-BE49-F238E27FC236}">
                <a16:creationId xmlns="" xmlns:a16="http://schemas.microsoft.com/office/drawing/2014/main" id="{772602F7-BC81-4E14-9C51-269F2A2AC10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23865" y="4091518"/>
            <a:ext cx="746667" cy="746667"/>
          </a:xfrm>
          <a:prstGeom prst="rect">
            <a:avLst/>
          </a:prstGeom>
        </p:spPr>
      </p:pic>
      <p:pic>
        <p:nvPicPr>
          <p:cNvPr id="47" name="Picture 46">
            <a:extLst>
              <a:ext uri="{FF2B5EF4-FFF2-40B4-BE49-F238E27FC236}">
                <a16:creationId xmlns="" xmlns:a16="http://schemas.microsoft.com/office/drawing/2014/main" id="{51E6EF53-46E3-4310-8B43-B445A5E3A16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891515" y="2180002"/>
            <a:ext cx="1052221" cy="1052221"/>
          </a:xfrm>
          <a:prstGeom prst="rect">
            <a:avLst/>
          </a:prstGeom>
          <a:effectLst>
            <a:glow rad="139700">
              <a:schemeClr val="accent1">
                <a:satMod val="175000"/>
                <a:alpha val="40000"/>
              </a:schemeClr>
            </a:glow>
          </a:effectLst>
        </p:spPr>
      </p:pic>
    </p:spTree>
    <p:extLst>
      <p:ext uri="{BB962C8B-B14F-4D97-AF65-F5344CB8AC3E}">
        <p14:creationId xmlns:p14="http://schemas.microsoft.com/office/powerpoint/2010/main" val="3236479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Shape 106"/>
          <p:cNvSpPr txBox="1">
            <a:spLocks noGrp="1"/>
          </p:cNvSpPr>
          <p:nvPr>
            <p:ph type="ctrTitle"/>
          </p:nvPr>
        </p:nvSpPr>
        <p:spPr>
          <a:xfrm>
            <a:off x="617968" y="783671"/>
            <a:ext cx="7772400" cy="1566439"/>
          </a:xfrm>
          <a:prstGeom prst="rect">
            <a:avLst/>
          </a:prstGeom>
          <a:noFill/>
          <a:ln>
            <a:noFill/>
          </a:ln>
        </p:spPr>
        <p:txBody>
          <a:bodyPr lIns="91425" tIns="45700" rIns="91425" bIns="45700" anchor="ctr" anchorCtr="0">
            <a:noAutofit/>
          </a:bodyPr>
          <a:lstStyle/>
          <a:p>
            <a:pPr>
              <a:buClr>
                <a:srgbClr val="5A4099"/>
              </a:buClr>
              <a:buSzPct val="25000"/>
            </a:pPr>
            <a:r>
              <a:rPr lang="en-US" sz="2400" b="1" u="sng" dirty="0">
                <a:solidFill>
                  <a:srgbClr val="5A4099"/>
                </a:solidFill>
                <a:latin typeface="Arial"/>
                <a:ea typeface="Arial"/>
                <a:cs typeface="Arial"/>
                <a:sym typeface="Arial"/>
              </a:rPr>
              <a:t>Standardized Local Gateways</a:t>
            </a:r>
            <a:br>
              <a:rPr lang="en-US" sz="2400" b="1" u="sng" dirty="0">
                <a:solidFill>
                  <a:srgbClr val="5A4099"/>
                </a:solidFill>
                <a:latin typeface="Arial"/>
                <a:ea typeface="Arial"/>
                <a:cs typeface="Arial"/>
                <a:sym typeface="Arial"/>
              </a:rPr>
            </a:br>
            <a:r>
              <a:rPr lang="en-US" sz="2400" b="1" u="sng" dirty="0">
                <a:solidFill>
                  <a:srgbClr val="5A4099"/>
                </a:solidFill>
                <a:latin typeface="Arial"/>
                <a:ea typeface="Arial"/>
                <a:cs typeface="Arial"/>
                <a:sym typeface="Arial"/>
              </a:rPr>
              <a:t>collect the measurements and optionally</a:t>
            </a:r>
            <a:br>
              <a:rPr lang="en-US" sz="2400" b="1" u="sng" dirty="0">
                <a:solidFill>
                  <a:srgbClr val="5A4099"/>
                </a:solidFill>
                <a:latin typeface="Arial"/>
                <a:ea typeface="Arial"/>
                <a:cs typeface="Arial"/>
                <a:sym typeface="Arial"/>
              </a:rPr>
            </a:br>
            <a:r>
              <a:rPr lang="en-US" sz="2400" b="1" u="sng" dirty="0">
                <a:solidFill>
                  <a:srgbClr val="5A4099"/>
                </a:solidFill>
                <a:latin typeface="Arial"/>
                <a:ea typeface="Arial"/>
                <a:cs typeface="Arial"/>
                <a:sym typeface="Arial"/>
              </a:rPr>
              <a:t>add some Patient Info</a:t>
            </a:r>
          </a:p>
        </p:txBody>
      </p:sp>
      <p:pic>
        <p:nvPicPr>
          <p:cNvPr id="108" name="Shape 108" descr="ihe-logo.png"/>
          <p:cNvPicPr preferRelativeResize="0"/>
          <p:nvPr/>
        </p:nvPicPr>
        <p:blipFill rotWithShape="1">
          <a:blip r:embed="rId3">
            <a:alphaModFix/>
          </a:blip>
          <a:srcRect/>
          <a:stretch/>
        </p:blipFill>
        <p:spPr>
          <a:xfrm>
            <a:off x="617968" y="213052"/>
            <a:ext cx="2299751" cy="627336"/>
          </a:xfrm>
          <a:prstGeom prst="rect">
            <a:avLst/>
          </a:prstGeom>
          <a:noFill/>
          <a:ln>
            <a:noFill/>
          </a:ln>
        </p:spPr>
      </p:pic>
      <p:pic>
        <p:nvPicPr>
          <p:cNvPr id="18" name="Picture 17">
            <a:extLst>
              <a:ext uri="{FF2B5EF4-FFF2-40B4-BE49-F238E27FC236}">
                <a16:creationId xmlns="" xmlns:a16="http://schemas.microsoft.com/office/drawing/2014/main" id="{8B7A7121-17E3-47AC-8710-4CA268921912}"/>
              </a:ext>
            </a:extLst>
          </p:cNvPr>
          <p:cNvPicPr>
            <a:picLocks noChangeAspect="1"/>
          </p:cNvPicPr>
          <p:nvPr/>
        </p:nvPicPr>
        <p:blipFill>
          <a:blip r:embed="rId4"/>
          <a:stretch>
            <a:fillRect/>
          </a:stretch>
        </p:blipFill>
        <p:spPr>
          <a:xfrm>
            <a:off x="877565" y="2107769"/>
            <a:ext cx="1103420" cy="2133277"/>
          </a:xfrm>
          <a:prstGeom prst="rect">
            <a:avLst/>
          </a:prstGeom>
        </p:spPr>
      </p:pic>
      <p:sp>
        <p:nvSpPr>
          <p:cNvPr id="2" name="TextBox 1">
            <a:extLst>
              <a:ext uri="{FF2B5EF4-FFF2-40B4-BE49-F238E27FC236}">
                <a16:creationId xmlns="" xmlns:a16="http://schemas.microsoft.com/office/drawing/2014/main" id="{5FCD37C8-2875-467D-B302-2F84C8018ECC}"/>
              </a:ext>
            </a:extLst>
          </p:cNvPr>
          <p:cNvSpPr txBox="1"/>
          <p:nvPr/>
        </p:nvSpPr>
        <p:spPr>
          <a:xfrm>
            <a:off x="460330" y="4472585"/>
            <a:ext cx="2112388" cy="461665"/>
          </a:xfrm>
          <a:prstGeom prst="rect">
            <a:avLst/>
          </a:prstGeom>
          <a:noFill/>
        </p:spPr>
        <p:txBody>
          <a:bodyPr wrap="square" rtlCol="0">
            <a:spAutoFit/>
          </a:bodyPr>
          <a:lstStyle/>
          <a:p>
            <a:r>
              <a:rPr lang="en-US" sz="2400" dirty="0"/>
              <a:t>Mobile Phone</a:t>
            </a:r>
          </a:p>
        </p:txBody>
      </p:sp>
      <p:pic>
        <p:nvPicPr>
          <p:cNvPr id="20" name="Picture 19">
            <a:extLst>
              <a:ext uri="{FF2B5EF4-FFF2-40B4-BE49-F238E27FC236}">
                <a16:creationId xmlns="" xmlns:a16="http://schemas.microsoft.com/office/drawing/2014/main" id="{862A3593-ED62-4971-8869-FD9CE1E01672}"/>
              </a:ext>
            </a:extLst>
          </p:cNvPr>
          <p:cNvPicPr>
            <a:picLocks noChangeAspect="1"/>
          </p:cNvPicPr>
          <p:nvPr/>
        </p:nvPicPr>
        <p:blipFill>
          <a:blip r:embed="rId5"/>
          <a:stretch>
            <a:fillRect/>
          </a:stretch>
        </p:blipFill>
        <p:spPr>
          <a:xfrm>
            <a:off x="2524253" y="3048496"/>
            <a:ext cx="3674457" cy="2755843"/>
          </a:xfrm>
          <a:prstGeom prst="rect">
            <a:avLst/>
          </a:prstGeom>
        </p:spPr>
      </p:pic>
      <p:sp>
        <p:nvSpPr>
          <p:cNvPr id="21" name="TextBox 20">
            <a:extLst>
              <a:ext uri="{FF2B5EF4-FFF2-40B4-BE49-F238E27FC236}">
                <a16:creationId xmlns="" xmlns:a16="http://schemas.microsoft.com/office/drawing/2014/main" id="{C0863EC7-2067-4A0C-A1C4-8E99E260642A}"/>
              </a:ext>
            </a:extLst>
          </p:cNvPr>
          <p:cNvSpPr txBox="1"/>
          <p:nvPr/>
        </p:nvSpPr>
        <p:spPr>
          <a:xfrm>
            <a:off x="2929180" y="5729376"/>
            <a:ext cx="2864604" cy="461665"/>
          </a:xfrm>
          <a:prstGeom prst="rect">
            <a:avLst/>
          </a:prstGeom>
          <a:noFill/>
        </p:spPr>
        <p:txBody>
          <a:bodyPr wrap="square" rtlCol="0">
            <a:spAutoFit/>
          </a:bodyPr>
          <a:lstStyle/>
          <a:p>
            <a:r>
              <a:rPr lang="en-US" sz="2400" dirty="0"/>
              <a:t>Personal Computer</a:t>
            </a:r>
          </a:p>
        </p:txBody>
      </p:sp>
      <p:pic>
        <p:nvPicPr>
          <p:cNvPr id="2054" name="Picture 6" descr="Image result for free set top box clip art">
            <a:extLst>
              <a:ext uri="{FF2B5EF4-FFF2-40B4-BE49-F238E27FC236}">
                <a16:creationId xmlns="" xmlns:a16="http://schemas.microsoft.com/office/drawing/2014/main" id="{FFF2A9BF-9B54-4705-A79A-A1F9C76B45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997" y="1942044"/>
            <a:ext cx="1846478" cy="184647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 xmlns:a16="http://schemas.microsoft.com/office/drawing/2014/main" id="{59E64376-3235-4FBA-B60B-36CC56D32002}"/>
              </a:ext>
            </a:extLst>
          </p:cNvPr>
          <p:cNvSpPr txBox="1"/>
          <p:nvPr/>
        </p:nvSpPr>
        <p:spPr>
          <a:xfrm>
            <a:off x="6379574" y="4010920"/>
            <a:ext cx="2864604" cy="830997"/>
          </a:xfrm>
          <a:prstGeom prst="rect">
            <a:avLst/>
          </a:prstGeom>
          <a:noFill/>
        </p:spPr>
        <p:txBody>
          <a:bodyPr wrap="square" rtlCol="0">
            <a:spAutoFit/>
          </a:bodyPr>
          <a:lstStyle/>
          <a:p>
            <a:pPr algn="ctr"/>
            <a:r>
              <a:rPr lang="en-US" sz="2400" dirty="0"/>
              <a:t>Dedicated </a:t>
            </a:r>
            <a:r>
              <a:rPr lang="en-US" sz="2400" dirty="0" err="1"/>
              <a:t>Settop</a:t>
            </a:r>
            <a:r>
              <a:rPr lang="en-US" sz="2400" dirty="0"/>
              <a:t> Box</a:t>
            </a:r>
          </a:p>
        </p:txBody>
      </p:sp>
    </p:spTree>
    <p:extLst>
      <p:ext uri="{BB962C8B-B14F-4D97-AF65-F5344CB8AC3E}">
        <p14:creationId xmlns:p14="http://schemas.microsoft.com/office/powerpoint/2010/main" val="3965009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Shape 106"/>
          <p:cNvSpPr txBox="1">
            <a:spLocks noGrp="1"/>
          </p:cNvSpPr>
          <p:nvPr>
            <p:ph type="ctrTitle"/>
          </p:nvPr>
        </p:nvSpPr>
        <p:spPr>
          <a:xfrm>
            <a:off x="402410" y="1120470"/>
            <a:ext cx="8469822" cy="1566439"/>
          </a:xfrm>
          <a:prstGeom prst="rect">
            <a:avLst/>
          </a:prstGeom>
          <a:noFill/>
          <a:ln>
            <a:noFill/>
          </a:ln>
        </p:spPr>
        <p:txBody>
          <a:bodyPr lIns="91425" tIns="45700" rIns="91425" bIns="45700" anchor="ctr" anchorCtr="0">
            <a:noAutofit/>
          </a:bodyPr>
          <a:lstStyle/>
          <a:p>
            <a:pPr lvl="0">
              <a:buClr>
                <a:srgbClr val="5A4099"/>
              </a:buClr>
              <a:buSzPct val="25000"/>
            </a:pPr>
            <a:r>
              <a:rPr lang="en-US" sz="2400" b="1" u="sng" dirty="0">
                <a:solidFill>
                  <a:srgbClr val="5A4099"/>
                </a:solidFill>
                <a:latin typeface="Arial"/>
                <a:ea typeface="Arial"/>
                <a:cs typeface="Arial"/>
                <a:sym typeface="Arial"/>
              </a:rPr>
              <a:t>Gateways format the data to FHIR or PCD-01</a:t>
            </a:r>
            <a:br>
              <a:rPr lang="en-US" sz="2400" b="1" u="sng" dirty="0">
                <a:solidFill>
                  <a:srgbClr val="5A4099"/>
                </a:solidFill>
                <a:latin typeface="Arial"/>
                <a:ea typeface="Arial"/>
                <a:cs typeface="Arial"/>
                <a:sym typeface="Arial"/>
              </a:rPr>
            </a:br>
            <a:r>
              <a:rPr lang="en-US" sz="2400" b="1" u="sng" dirty="0">
                <a:solidFill>
                  <a:srgbClr val="5A4099"/>
                </a:solidFill>
                <a:latin typeface="Arial"/>
                <a:ea typeface="Arial"/>
                <a:cs typeface="Arial"/>
                <a:sym typeface="Arial"/>
              </a:rPr>
              <a:t>and send to Backend Consolidator or </a:t>
            </a:r>
            <a:r>
              <a:rPr lang="en-US" sz="2400" b="1" u="sng" dirty="0" smtClean="0">
                <a:solidFill>
                  <a:srgbClr val="5A4099"/>
                </a:solidFill>
                <a:latin typeface="Arial"/>
                <a:ea typeface="Arial"/>
                <a:cs typeface="Arial"/>
                <a:sym typeface="Arial"/>
              </a:rPr>
              <a:t/>
            </a:r>
            <a:br>
              <a:rPr lang="en-US" sz="2400" b="1" u="sng" dirty="0" smtClean="0">
                <a:solidFill>
                  <a:srgbClr val="5A4099"/>
                </a:solidFill>
                <a:latin typeface="Arial"/>
                <a:ea typeface="Arial"/>
                <a:cs typeface="Arial"/>
                <a:sym typeface="Arial"/>
              </a:rPr>
            </a:br>
            <a:r>
              <a:rPr lang="en-US" sz="2400" b="1" u="sng" dirty="0" smtClean="0">
                <a:solidFill>
                  <a:srgbClr val="5A4099"/>
                </a:solidFill>
                <a:latin typeface="Arial"/>
                <a:ea typeface="Arial"/>
                <a:cs typeface="Arial"/>
                <a:sym typeface="Arial"/>
              </a:rPr>
              <a:t>direct </a:t>
            </a:r>
            <a:r>
              <a:rPr lang="en-US" sz="2400" b="1" u="sng" dirty="0">
                <a:solidFill>
                  <a:srgbClr val="5A4099"/>
                </a:solidFill>
                <a:latin typeface="Arial"/>
                <a:ea typeface="Arial"/>
                <a:cs typeface="Arial"/>
                <a:sym typeface="Arial"/>
              </a:rPr>
              <a:t>to Repository</a:t>
            </a:r>
          </a:p>
        </p:txBody>
      </p:sp>
      <p:pic>
        <p:nvPicPr>
          <p:cNvPr id="108" name="Shape 108" descr="ihe-logo.png"/>
          <p:cNvPicPr preferRelativeResize="0"/>
          <p:nvPr/>
        </p:nvPicPr>
        <p:blipFill rotWithShape="1">
          <a:blip r:embed="rId3">
            <a:alphaModFix/>
          </a:blip>
          <a:srcRect/>
          <a:stretch/>
        </p:blipFill>
        <p:spPr>
          <a:xfrm>
            <a:off x="617968" y="213052"/>
            <a:ext cx="2299751" cy="627336"/>
          </a:xfrm>
          <a:prstGeom prst="rect">
            <a:avLst/>
          </a:prstGeom>
          <a:noFill/>
          <a:ln>
            <a:noFill/>
          </a:ln>
        </p:spPr>
      </p:pic>
      <p:pic>
        <p:nvPicPr>
          <p:cNvPr id="11" name="Graphic 10">
            <a:extLst>
              <a:ext uri="{FF2B5EF4-FFF2-40B4-BE49-F238E27FC236}">
                <a16:creationId xmlns="" xmlns:a16="http://schemas.microsoft.com/office/drawing/2014/main" id="{6B319636-2C7D-43AC-A9A2-CB4E42F8895E}"/>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276810" y="3987710"/>
            <a:ext cx="2072292" cy="2552566"/>
          </a:xfrm>
          <a:prstGeom prst="rect">
            <a:avLst/>
          </a:prstGeom>
        </p:spPr>
      </p:pic>
      <p:sp>
        <p:nvSpPr>
          <p:cNvPr id="12" name="TextBox 11">
            <a:extLst>
              <a:ext uri="{FF2B5EF4-FFF2-40B4-BE49-F238E27FC236}">
                <a16:creationId xmlns="" xmlns:a16="http://schemas.microsoft.com/office/drawing/2014/main" id="{3D5824F2-7749-4765-8834-3194753460B5}"/>
              </a:ext>
            </a:extLst>
          </p:cNvPr>
          <p:cNvSpPr txBox="1"/>
          <p:nvPr/>
        </p:nvSpPr>
        <p:spPr>
          <a:xfrm>
            <a:off x="5117599" y="3080762"/>
            <a:ext cx="2596378" cy="830997"/>
          </a:xfrm>
          <a:prstGeom prst="rect">
            <a:avLst/>
          </a:prstGeom>
          <a:noFill/>
        </p:spPr>
        <p:txBody>
          <a:bodyPr wrap="square" rtlCol="0">
            <a:spAutoFit/>
          </a:bodyPr>
          <a:lstStyle/>
          <a:p>
            <a:r>
              <a:rPr lang="en-US" sz="2400" dirty="0"/>
              <a:t>FHIR server</a:t>
            </a:r>
          </a:p>
          <a:p>
            <a:r>
              <a:rPr lang="en-US" sz="2400" dirty="0" err="1"/>
              <a:t>XDSb</a:t>
            </a:r>
            <a:r>
              <a:rPr lang="en-US" sz="2400" dirty="0"/>
              <a:t> repository</a:t>
            </a:r>
          </a:p>
        </p:txBody>
      </p:sp>
      <p:sp>
        <p:nvSpPr>
          <p:cNvPr id="3" name="Arrow: Right 2">
            <a:extLst>
              <a:ext uri="{FF2B5EF4-FFF2-40B4-BE49-F238E27FC236}">
                <a16:creationId xmlns="" xmlns:a16="http://schemas.microsoft.com/office/drawing/2014/main" id="{2554CABE-E22A-4DDF-8B89-8C2B652EAC8C}"/>
              </a:ext>
            </a:extLst>
          </p:cNvPr>
          <p:cNvSpPr/>
          <p:nvPr/>
        </p:nvSpPr>
        <p:spPr>
          <a:xfrm rot="331663">
            <a:off x="496387" y="2869026"/>
            <a:ext cx="4492399" cy="1933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 xmlns:a16="http://schemas.microsoft.com/office/drawing/2014/main" id="{8A5A9D18-11E3-4345-AD27-E8C494BCA980}"/>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158936" y="3322209"/>
            <a:ext cx="2072292" cy="2552566"/>
          </a:xfrm>
          <a:prstGeom prst="rect">
            <a:avLst/>
          </a:prstGeom>
        </p:spPr>
      </p:pic>
      <p:sp>
        <p:nvSpPr>
          <p:cNvPr id="15" name="Arrow: Right 14">
            <a:extLst>
              <a:ext uri="{FF2B5EF4-FFF2-40B4-BE49-F238E27FC236}">
                <a16:creationId xmlns="" xmlns:a16="http://schemas.microsoft.com/office/drawing/2014/main" id="{C5A70215-68F5-4952-9A2D-897BEB0F012F}"/>
              </a:ext>
            </a:extLst>
          </p:cNvPr>
          <p:cNvSpPr/>
          <p:nvPr/>
        </p:nvSpPr>
        <p:spPr>
          <a:xfrm rot="793821">
            <a:off x="216869" y="3666592"/>
            <a:ext cx="802197" cy="225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 xmlns:a16="http://schemas.microsoft.com/office/drawing/2014/main" id="{73CF9148-0BEE-430B-96A9-4D35E4BC6BAE}"/>
              </a:ext>
            </a:extLst>
          </p:cNvPr>
          <p:cNvSpPr/>
          <p:nvPr/>
        </p:nvSpPr>
        <p:spPr>
          <a:xfrm rot="21045834">
            <a:off x="3149317" y="3418093"/>
            <a:ext cx="1865339" cy="225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 xmlns:a16="http://schemas.microsoft.com/office/drawing/2014/main" id="{61274958-A836-41F2-B552-FBF4F3F9CB32}"/>
              </a:ext>
            </a:extLst>
          </p:cNvPr>
          <p:cNvSpPr/>
          <p:nvPr/>
        </p:nvSpPr>
        <p:spPr>
          <a:xfrm rot="20964940">
            <a:off x="3148107" y="3825467"/>
            <a:ext cx="1870464" cy="225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 xmlns:a16="http://schemas.microsoft.com/office/drawing/2014/main" id="{067D1C05-BD9A-4923-878B-AF4DFE9D6D88}"/>
              </a:ext>
            </a:extLst>
          </p:cNvPr>
          <p:cNvSpPr txBox="1"/>
          <p:nvPr/>
        </p:nvSpPr>
        <p:spPr>
          <a:xfrm>
            <a:off x="3431021" y="4095407"/>
            <a:ext cx="1845789" cy="461665"/>
          </a:xfrm>
          <a:prstGeom prst="rect">
            <a:avLst/>
          </a:prstGeom>
          <a:noFill/>
        </p:spPr>
        <p:txBody>
          <a:bodyPr wrap="square" rtlCol="0">
            <a:spAutoFit/>
          </a:bodyPr>
          <a:lstStyle/>
          <a:p>
            <a:r>
              <a:rPr lang="en-US" sz="2400" dirty="0"/>
              <a:t>To PHMR</a:t>
            </a:r>
          </a:p>
        </p:txBody>
      </p:sp>
      <p:sp>
        <p:nvSpPr>
          <p:cNvPr id="22" name="TextBox 21">
            <a:extLst>
              <a:ext uri="{FF2B5EF4-FFF2-40B4-BE49-F238E27FC236}">
                <a16:creationId xmlns="" xmlns:a16="http://schemas.microsoft.com/office/drawing/2014/main" id="{4169753B-A2E7-40B0-80E9-F5A7FE344DE9}"/>
              </a:ext>
            </a:extLst>
          </p:cNvPr>
          <p:cNvSpPr txBox="1"/>
          <p:nvPr/>
        </p:nvSpPr>
        <p:spPr>
          <a:xfrm>
            <a:off x="731457" y="6031557"/>
            <a:ext cx="2072771" cy="461665"/>
          </a:xfrm>
          <a:prstGeom prst="rect">
            <a:avLst/>
          </a:prstGeom>
          <a:noFill/>
        </p:spPr>
        <p:txBody>
          <a:bodyPr wrap="square" rtlCol="0">
            <a:spAutoFit/>
          </a:bodyPr>
          <a:lstStyle/>
          <a:p>
            <a:r>
              <a:rPr lang="en-US" sz="2400" dirty="0"/>
              <a:t>Consolidator</a:t>
            </a:r>
          </a:p>
        </p:txBody>
      </p:sp>
    </p:spTree>
    <p:extLst>
      <p:ext uri="{BB962C8B-B14F-4D97-AF65-F5344CB8AC3E}">
        <p14:creationId xmlns:p14="http://schemas.microsoft.com/office/powerpoint/2010/main" val="947453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Shape 106"/>
          <p:cNvSpPr txBox="1">
            <a:spLocks noGrp="1"/>
          </p:cNvSpPr>
          <p:nvPr>
            <p:ph type="ctrTitle"/>
          </p:nvPr>
        </p:nvSpPr>
        <p:spPr>
          <a:xfrm>
            <a:off x="402410" y="1120470"/>
            <a:ext cx="8469822" cy="1566439"/>
          </a:xfrm>
          <a:prstGeom prst="rect">
            <a:avLst/>
          </a:prstGeom>
          <a:noFill/>
          <a:ln>
            <a:noFill/>
          </a:ln>
        </p:spPr>
        <p:txBody>
          <a:bodyPr lIns="91425" tIns="45700" rIns="91425" bIns="45700" anchor="ctr" anchorCtr="0">
            <a:noAutofit/>
          </a:bodyPr>
          <a:lstStyle/>
          <a:p>
            <a:pPr>
              <a:buClr>
                <a:srgbClr val="5A4099"/>
              </a:buClr>
              <a:buSzPct val="25000"/>
            </a:pPr>
            <a:r>
              <a:rPr lang="en-US" sz="2400" b="1" u="sng" dirty="0">
                <a:solidFill>
                  <a:srgbClr val="5A4099"/>
                </a:solidFill>
                <a:latin typeface="Arial"/>
                <a:ea typeface="Arial"/>
                <a:cs typeface="Arial"/>
                <a:sym typeface="Arial"/>
              </a:rPr>
              <a:t>Health Care Professional Reads Data with a Remote Patient Monitoring application</a:t>
            </a:r>
          </a:p>
        </p:txBody>
      </p:sp>
      <p:pic>
        <p:nvPicPr>
          <p:cNvPr id="108" name="Shape 108" descr="ihe-logo.png"/>
          <p:cNvPicPr preferRelativeResize="0"/>
          <p:nvPr/>
        </p:nvPicPr>
        <p:blipFill rotWithShape="1">
          <a:blip r:embed="rId3">
            <a:alphaModFix/>
          </a:blip>
          <a:srcRect/>
          <a:stretch/>
        </p:blipFill>
        <p:spPr>
          <a:xfrm>
            <a:off x="617968" y="213052"/>
            <a:ext cx="2299751" cy="627336"/>
          </a:xfrm>
          <a:prstGeom prst="rect">
            <a:avLst/>
          </a:prstGeom>
          <a:noFill/>
          <a:ln>
            <a:noFill/>
          </a:ln>
        </p:spPr>
      </p:pic>
      <p:pic>
        <p:nvPicPr>
          <p:cNvPr id="18" name="Picture 17">
            <a:extLst>
              <a:ext uri="{FF2B5EF4-FFF2-40B4-BE49-F238E27FC236}">
                <a16:creationId xmlns="" xmlns:a16="http://schemas.microsoft.com/office/drawing/2014/main" id="{AD633F8C-B690-44CC-8104-8568E26156EF}"/>
              </a:ext>
            </a:extLst>
          </p:cNvPr>
          <p:cNvPicPr>
            <a:picLocks noChangeAspect="1"/>
          </p:cNvPicPr>
          <p:nvPr/>
        </p:nvPicPr>
        <p:blipFill>
          <a:blip r:embed="rId4"/>
          <a:stretch>
            <a:fillRect/>
          </a:stretch>
        </p:blipFill>
        <p:spPr>
          <a:xfrm flipH="1">
            <a:off x="3631957" y="2767454"/>
            <a:ext cx="2211494" cy="3550348"/>
          </a:xfrm>
          <a:prstGeom prst="rect">
            <a:avLst/>
          </a:prstGeom>
        </p:spPr>
      </p:pic>
    </p:spTree>
    <p:extLst>
      <p:ext uri="{BB962C8B-B14F-4D97-AF65-F5344CB8AC3E}">
        <p14:creationId xmlns:p14="http://schemas.microsoft.com/office/powerpoint/2010/main" val="1627399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203200" indent="0">
              <a:buNone/>
            </a:pPr>
            <a:r>
              <a:rPr lang="en-US" sz="2800" dirty="0"/>
              <a:t>The Dynamic Care Team Management (DCTM) Profile provides a mechanism to facilitate system interactions to support care team </a:t>
            </a:r>
            <a:r>
              <a:rPr lang="en-US" sz="2800" dirty="0" smtClean="0"/>
              <a:t>membership:</a:t>
            </a:r>
            <a:endParaRPr lang="en-US" sz="2800" dirty="0"/>
          </a:p>
          <a:p>
            <a:r>
              <a:rPr lang="en-US" dirty="0"/>
              <a:t>Discovering Care Teams</a:t>
            </a:r>
          </a:p>
          <a:p>
            <a:r>
              <a:rPr lang="en-US" dirty="0"/>
              <a:t>Creating/updating Care Teams</a:t>
            </a:r>
          </a:p>
          <a:p>
            <a:r>
              <a:rPr lang="en-US" dirty="0"/>
              <a:t>Listing Care Teams</a:t>
            </a:r>
          </a:p>
          <a:p>
            <a:pPr marL="203200" indent="0">
              <a:buNone/>
            </a:pPr>
            <a:endParaRPr lang="en-US" dirty="0"/>
          </a:p>
        </p:txBody>
      </p:sp>
      <p:sp>
        <p:nvSpPr>
          <p:cNvPr id="4" name="Shape 106"/>
          <p:cNvSpPr txBox="1">
            <a:spLocks noGrp="1"/>
          </p:cNvSpPr>
          <p:nvPr>
            <p:ph type="title"/>
          </p:nvPr>
        </p:nvSpPr>
        <p:spPr>
          <a:xfrm>
            <a:off x="457200" y="546714"/>
            <a:ext cx="8229600" cy="1143000"/>
          </a:xfrm>
          <a:prstGeom prst="rect">
            <a:avLst/>
          </a:prstGeom>
          <a:noFill/>
          <a:ln>
            <a:noFill/>
          </a:ln>
        </p:spPr>
        <p:txBody>
          <a:bodyPr lIns="91425" tIns="45700" rIns="91425" bIns="45700" anchor="ctr" anchorCtr="0">
            <a:noAutofit/>
          </a:bodyPr>
          <a:lstStyle/>
          <a:p>
            <a:pPr lvl="0">
              <a:buClr>
                <a:srgbClr val="5A4099"/>
              </a:buClr>
              <a:buSzPct val="25000"/>
            </a:pPr>
            <a:r>
              <a:rPr lang="en-US" sz="2400" b="1" u="sng" dirty="0">
                <a:solidFill>
                  <a:srgbClr val="5A4099"/>
                </a:solidFill>
                <a:latin typeface="Arial"/>
                <a:ea typeface="Arial"/>
                <a:cs typeface="Arial"/>
                <a:sym typeface="Arial"/>
              </a:rPr>
              <a:t>Dynamic Care Team Management (DCTM)</a:t>
            </a:r>
          </a:p>
        </p:txBody>
      </p:sp>
      <p:pic>
        <p:nvPicPr>
          <p:cNvPr id="5" name="Shape 108" descr="ihe-logo.png">
            <a:extLst>
              <a:ext uri="{FF2B5EF4-FFF2-40B4-BE49-F238E27FC236}">
                <a16:creationId xmlns="" xmlns:a16="http://schemas.microsoft.com/office/drawing/2014/main" id="{E6D4FCA3-4909-4788-927E-42E9E757FF95}"/>
              </a:ext>
            </a:extLst>
          </p:cNvPr>
          <p:cNvPicPr preferRelativeResize="0"/>
          <p:nvPr/>
        </p:nvPicPr>
        <p:blipFill rotWithShape="1">
          <a:blip r:embed="rId2">
            <a:alphaModFix/>
          </a:blip>
          <a:srcRect/>
          <a:stretch/>
        </p:blipFill>
        <p:spPr>
          <a:xfrm>
            <a:off x="617968" y="213052"/>
            <a:ext cx="2299751" cy="627336"/>
          </a:xfrm>
          <a:prstGeom prst="rect">
            <a:avLst/>
          </a:prstGeom>
          <a:noFill/>
          <a:ln>
            <a:noFill/>
          </a:ln>
        </p:spPr>
      </p:pic>
    </p:spTree>
    <p:extLst>
      <p:ext uri="{BB962C8B-B14F-4D97-AF65-F5344CB8AC3E}">
        <p14:creationId xmlns:p14="http://schemas.microsoft.com/office/powerpoint/2010/main" val="16809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7194"/>
            <a:ext cx="8229600" cy="1143000"/>
          </a:xfrm>
        </p:spPr>
        <p:txBody>
          <a:bodyPr/>
          <a:lstStyle/>
          <a:p>
            <a:pPr>
              <a:buClr>
                <a:srgbClr val="5A4099"/>
              </a:buClr>
              <a:buSzPct val="25000"/>
            </a:pPr>
            <a:r>
              <a:rPr lang="en-US" sz="2400" b="1" u="sng" dirty="0">
                <a:solidFill>
                  <a:srgbClr val="5A4099"/>
                </a:solidFill>
                <a:latin typeface="Arial"/>
                <a:ea typeface="Arial"/>
                <a:cs typeface="Arial"/>
              </a:rPr>
              <a:t>DCTM Details</a:t>
            </a:r>
          </a:p>
        </p:txBody>
      </p:sp>
      <p:sp>
        <p:nvSpPr>
          <p:cNvPr id="4" name="Text Placeholder 2"/>
          <p:cNvSpPr>
            <a:spLocks noGrp="1"/>
          </p:cNvSpPr>
          <p:nvPr>
            <p:ph type="body" idx="1"/>
          </p:nvPr>
        </p:nvSpPr>
        <p:spPr/>
        <p:txBody>
          <a:bodyPr/>
          <a:lstStyle/>
          <a:p>
            <a:r>
              <a:rPr lang="en-US" sz="2000" dirty="0"/>
              <a:t>Provides the structures and transactions for care team management and sharing information about Care Teams that meet the needs of many, such as providers, patients and payers.</a:t>
            </a:r>
          </a:p>
          <a:p>
            <a:r>
              <a:rPr lang="en-US" sz="2000" dirty="0"/>
              <a:t>Depicts how information about multiple care teams can be shared and used to coordinate care.</a:t>
            </a:r>
          </a:p>
          <a:p>
            <a:r>
              <a:rPr lang="en-US" sz="2000" dirty="0"/>
              <a:t>Care Teams can be dynamically updated as the patient interacts with the healthcare system. </a:t>
            </a:r>
          </a:p>
          <a:p>
            <a:r>
              <a:rPr lang="en-US" sz="2000" dirty="0"/>
              <a:t>A patient and providers may be associated with multiple types of care teams at any given time.</a:t>
            </a:r>
          </a:p>
          <a:p>
            <a:r>
              <a:rPr lang="en-US" sz="2000" dirty="0"/>
              <a:t>Standards</a:t>
            </a:r>
          </a:p>
          <a:p>
            <a:pPr lvl="1"/>
            <a:r>
              <a:rPr lang="en-US" sz="2000" dirty="0"/>
              <a:t>HL7 FHIR CareTeam and Subscription resources</a:t>
            </a:r>
          </a:p>
          <a:p>
            <a:pPr lvl="1"/>
            <a:r>
              <a:rPr lang="en-US" sz="2000" dirty="0"/>
              <a:t>HL7 Coordination of Care Services (CCS) Functional Model</a:t>
            </a:r>
          </a:p>
        </p:txBody>
      </p:sp>
      <p:pic>
        <p:nvPicPr>
          <p:cNvPr id="5" name="Shape 108" descr="ihe-logo.png">
            <a:extLst>
              <a:ext uri="{FF2B5EF4-FFF2-40B4-BE49-F238E27FC236}">
                <a16:creationId xmlns="" xmlns:a16="http://schemas.microsoft.com/office/drawing/2014/main" id="{E6D4FCA3-4909-4788-927E-42E9E757FF95}"/>
              </a:ext>
            </a:extLst>
          </p:cNvPr>
          <p:cNvPicPr preferRelativeResize="0"/>
          <p:nvPr/>
        </p:nvPicPr>
        <p:blipFill rotWithShape="1">
          <a:blip r:embed="rId2">
            <a:alphaModFix/>
          </a:blip>
          <a:srcRect/>
          <a:stretch/>
        </p:blipFill>
        <p:spPr>
          <a:xfrm>
            <a:off x="617968" y="213052"/>
            <a:ext cx="2299751" cy="627336"/>
          </a:xfrm>
          <a:prstGeom prst="rect">
            <a:avLst/>
          </a:prstGeom>
          <a:noFill/>
          <a:ln>
            <a:noFill/>
          </a:ln>
        </p:spPr>
      </p:pic>
    </p:spTree>
    <p:extLst>
      <p:ext uri="{BB962C8B-B14F-4D97-AF65-F5344CB8AC3E}">
        <p14:creationId xmlns:p14="http://schemas.microsoft.com/office/powerpoint/2010/main" val="26251279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2"/>
          </p:nvPr>
        </p:nvPicPr>
        <p:blipFill>
          <a:blip r:embed="rId3"/>
          <a:srcRect l="12500" r="12500"/>
          <a:stretch>
            <a:fillRect/>
          </a:stretch>
        </p:blipFill>
        <p:spPr>
          <a:xfrm>
            <a:off x="2714325" y="1500258"/>
            <a:ext cx="7013520" cy="5260140"/>
          </a:xfrm>
        </p:spPr>
      </p:pic>
      <p:sp>
        <p:nvSpPr>
          <p:cNvPr id="2" name="Title 1"/>
          <p:cNvSpPr>
            <a:spLocks noGrp="1"/>
          </p:cNvSpPr>
          <p:nvPr>
            <p:ph type="title"/>
          </p:nvPr>
        </p:nvSpPr>
        <p:spPr>
          <a:xfrm>
            <a:off x="617968" y="523565"/>
            <a:ext cx="8229600" cy="1143000"/>
          </a:xfrm>
        </p:spPr>
        <p:txBody>
          <a:bodyPr/>
          <a:lstStyle/>
          <a:p>
            <a:pPr>
              <a:buClr>
                <a:srgbClr val="5A4099"/>
              </a:buClr>
              <a:buSzPct val="25000"/>
            </a:pPr>
            <a:r>
              <a:rPr lang="en-US" sz="2400" b="1" u="sng" dirty="0">
                <a:solidFill>
                  <a:srgbClr val="5A4099"/>
                </a:solidFill>
                <a:latin typeface="Arial"/>
                <a:ea typeface="Arial"/>
                <a:cs typeface="Arial"/>
              </a:rPr>
              <a:t>DCTM Actors and Transactions</a:t>
            </a:r>
          </a:p>
        </p:txBody>
      </p:sp>
      <p:pic>
        <p:nvPicPr>
          <p:cNvPr id="6" name="Picture 5"/>
          <p:cNvPicPr>
            <a:picLocks noChangeAspect="1"/>
          </p:cNvPicPr>
          <p:nvPr/>
        </p:nvPicPr>
        <p:blipFill>
          <a:blip r:embed="rId4"/>
          <a:stretch>
            <a:fillRect/>
          </a:stretch>
        </p:blipFill>
        <p:spPr>
          <a:xfrm>
            <a:off x="2850238" y="1582879"/>
            <a:ext cx="6877607" cy="5155658"/>
          </a:xfrm>
          <a:prstGeom prst="rect">
            <a:avLst/>
          </a:prstGeom>
        </p:spPr>
      </p:pic>
      <p:pic>
        <p:nvPicPr>
          <p:cNvPr id="4" name="Picture 3"/>
          <p:cNvPicPr>
            <a:picLocks noChangeAspect="1"/>
          </p:cNvPicPr>
          <p:nvPr/>
        </p:nvPicPr>
        <p:blipFill>
          <a:blip r:embed="rId5"/>
          <a:stretch>
            <a:fillRect/>
          </a:stretch>
        </p:blipFill>
        <p:spPr>
          <a:xfrm>
            <a:off x="0" y="1582879"/>
            <a:ext cx="4097215" cy="5076388"/>
          </a:xfrm>
          <a:prstGeom prst="rect">
            <a:avLst/>
          </a:prstGeom>
        </p:spPr>
      </p:pic>
      <p:pic>
        <p:nvPicPr>
          <p:cNvPr id="7" name="Shape 108" descr="ihe-logo.png">
            <a:extLst>
              <a:ext uri="{FF2B5EF4-FFF2-40B4-BE49-F238E27FC236}">
                <a16:creationId xmlns="" xmlns:a16="http://schemas.microsoft.com/office/drawing/2014/main" id="{E6D4FCA3-4909-4788-927E-42E9E757FF95}"/>
              </a:ext>
            </a:extLst>
          </p:cNvPr>
          <p:cNvPicPr preferRelativeResize="0"/>
          <p:nvPr/>
        </p:nvPicPr>
        <p:blipFill rotWithShape="1">
          <a:blip r:embed="rId6">
            <a:alphaModFix/>
          </a:blip>
          <a:srcRect/>
          <a:stretch/>
        </p:blipFill>
        <p:spPr>
          <a:xfrm>
            <a:off x="617968" y="213052"/>
            <a:ext cx="2299751" cy="627336"/>
          </a:xfrm>
          <a:prstGeom prst="rect">
            <a:avLst/>
          </a:prstGeom>
          <a:noFill/>
          <a:ln>
            <a:noFill/>
          </a:ln>
        </p:spPr>
      </p:pic>
    </p:spTree>
    <p:extLst>
      <p:ext uri="{BB962C8B-B14F-4D97-AF65-F5344CB8AC3E}">
        <p14:creationId xmlns:p14="http://schemas.microsoft.com/office/powerpoint/2010/main" val="3174768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897793"/>
            <a:ext cx="7772400" cy="747605"/>
          </a:xfrm>
        </p:spPr>
        <p:txBody>
          <a:bodyPr>
            <a:normAutofit/>
          </a:bodyPr>
          <a:lstStyle/>
          <a:p>
            <a:r>
              <a:rPr lang="en-US" sz="3000" b="1" dirty="0" smtClean="0">
                <a:solidFill>
                  <a:srgbClr val="5A4099"/>
                </a:solidFill>
                <a:latin typeface="Arial"/>
                <a:cs typeface="Arial"/>
              </a:rPr>
              <a:t>Learning Objectives</a:t>
            </a:r>
            <a:endParaRPr lang="en-US" sz="3000" b="1" dirty="0">
              <a:solidFill>
                <a:srgbClr val="5A4099"/>
              </a:solidFill>
              <a:latin typeface="Arial"/>
              <a:cs typeface="Arial"/>
            </a:endParaRPr>
          </a:p>
        </p:txBody>
      </p:sp>
      <p:sp>
        <p:nvSpPr>
          <p:cNvPr id="3" name="Subtitle 2"/>
          <p:cNvSpPr>
            <a:spLocks noGrp="1"/>
          </p:cNvSpPr>
          <p:nvPr>
            <p:ph type="subTitle" idx="1"/>
          </p:nvPr>
        </p:nvSpPr>
        <p:spPr>
          <a:xfrm>
            <a:off x="509260" y="1844870"/>
            <a:ext cx="8125480" cy="4859540"/>
          </a:xfrm>
        </p:spPr>
        <p:txBody>
          <a:bodyPr>
            <a:normAutofit/>
          </a:bodyPr>
          <a:lstStyle/>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Describe the history of the PCC domain.</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Explain the vision, mission, and strategic goals of PCC and its relevance in IHE and health IT.</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Describe the work accomplished by PCC over the most recent annual work cycle.</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Identify opportunities for your organization to participate in PCC domain activities and understand how to get engaged.</a:t>
            </a:r>
            <a:endParaRPr lang="en-US" sz="2000" dirty="0">
              <a:solidFill>
                <a:schemeClr val="tx1">
                  <a:lumMod val="65000"/>
                  <a:lumOff val="35000"/>
                </a:schemeClr>
              </a:solidFill>
              <a:latin typeface="Arial"/>
              <a:cs typeface="Arial"/>
            </a:endParaRPr>
          </a:p>
        </p:txBody>
      </p:sp>
      <p:pic>
        <p:nvPicPr>
          <p:cNvPr id="9" name="Picture 8" descr="ih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81866" y="167448"/>
            <a:ext cx="5850467" cy="747605"/>
          </a:xfrm>
        </p:spPr>
        <p:txBody>
          <a:bodyPr>
            <a:normAutofit/>
          </a:bodyPr>
          <a:lstStyle/>
          <a:p>
            <a:pPr>
              <a:buClr>
                <a:srgbClr val="5A4099"/>
              </a:buClr>
              <a:buSzPct val="25000"/>
            </a:pPr>
            <a:r>
              <a:rPr lang="en-US" sz="2400" b="1" u="sng" dirty="0" err="1">
                <a:solidFill>
                  <a:srgbClr val="5A4099"/>
                </a:solidFill>
                <a:latin typeface="Arial"/>
                <a:ea typeface="Arial"/>
                <a:cs typeface="Arial"/>
              </a:rPr>
              <a:t>QEDm</a:t>
            </a:r>
            <a:r>
              <a:rPr lang="en-US" sz="2400" b="1" u="sng" dirty="0">
                <a:solidFill>
                  <a:srgbClr val="5A4099"/>
                </a:solidFill>
                <a:latin typeface="Arial"/>
                <a:ea typeface="Arial"/>
                <a:cs typeface="Arial"/>
              </a:rPr>
              <a:t> Integration Profile</a:t>
            </a:r>
          </a:p>
        </p:txBody>
      </p:sp>
      <p:sp>
        <p:nvSpPr>
          <p:cNvPr id="3" name="Subtitle 2"/>
          <p:cNvSpPr>
            <a:spLocks noGrp="1"/>
          </p:cNvSpPr>
          <p:nvPr>
            <p:ph type="subTitle" idx="1"/>
          </p:nvPr>
        </p:nvSpPr>
        <p:spPr>
          <a:xfrm>
            <a:off x="617968" y="1196502"/>
            <a:ext cx="7983421" cy="4865630"/>
          </a:xfrm>
          <a:noFill/>
        </p:spPr>
        <p:txBody>
          <a:bodyPr>
            <a:normAutofit/>
          </a:bodyPr>
          <a:lstStyle/>
          <a:p>
            <a:pPr marL="0" lvl="1" algn="l">
              <a:spcBef>
                <a:spcPts val="0"/>
              </a:spcBef>
              <a:spcAft>
                <a:spcPts val="1200"/>
              </a:spcAft>
            </a:pPr>
            <a:r>
              <a:rPr lang="en-US" sz="2100" dirty="0">
                <a:solidFill>
                  <a:schemeClr val="tx1"/>
                </a:solidFill>
                <a:latin typeface="Arial" panose="020B0604020202020204" pitchFamily="34" charset="0"/>
                <a:cs typeface="Arial" panose="020B0604020202020204" pitchFamily="34" charset="0"/>
              </a:rPr>
              <a:t>The </a:t>
            </a:r>
            <a:r>
              <a:rPr lang="en-US" sz="2100" b="1" dirty="0">
                <a:solidFill>
                  <a:srgbClr val="FF0000"/>
                </a:solidFill>
                <a:latin typeface="Arial" panose="020B0604020202020204" pitchFamily="34" charset="0"/>
                <a:cs typeface="Arial" panose="020B0604020202020204" pitchFamily="34" charset="0"/>
              </a:rPr>
              <a:t>Query for Existing Data for Mobile (QEDm)</a:t>
            </a:r>
            <a:r>
              <a:rPr lang="en-US" sz="2100" b="1" dirty="0">
                <a:solidFill>
                  <a:srgbClr val="0070C0"/>
                </a:solidFill>
                <a:latin typeface="Arial" panose="020B0604020202020204" pitchFamily="34" charset="0"/>
                <a:cs typeface="Arial" panose="020B0604020202020204" pitchFamily="34" charset="0"/>
              </a:rPr>
              <a:t> </a:t>
            </a:r>
            <a:r>
              <a:rPr lang="en-US" sz="2100" dirty="0">
                <a:solidFill>
                  <a:schemeClr val="tx1"/>
                </a:solidFill>
                <a:latin typeface="Arial" panose="020B0604020202020204" pitchFamily="34" charset="0"/>
                <a:cs typeface="Arial" panose="020B0604020202020204" pitchFamily="34" charset="0"/>
              </a:rPr>
              <a:t>profile</a:t>
            </a:r>
            <a:r>
              <a:rPr lang="en-US" sz="2100" b="1" dirty="0">
                <a:solidFill>
                  <a:schemeClr val="tx1"/>
                </a:solidFill>
                <a:latin typeface="Arial" panose="020B0604020202020204" pitchFamily="34" charset="0"/>
                <a:cs typeface="Arial" panose="020B0604020202020204" pitchFamily="34" charset="0"/>
              </a:rPr>
              <a:t> </a:t>
            </a:r>
            <a:r>
              <a:rPr lang="en-US" sz="2100" dirty="0">
                <a:solidFill>
                  <a:schemeClr val="tx1"/>
                </a:solidFill>
                <a:latin typeface="Arial" panose="020B0604020202020204" pitchFamily="34" charset="0"/>
                <a:cs typeface="Arial" panose="020B0604020202020204" pitchFamily="34" charset="0"/>
              </a:rPr>
              <a:t>supports lightweight dynamic queries for clinical data elements including vital signs, problems, medications, immunizations, diagnostic results, procedures, visit history etc...</a:t>
            </a:r>
          </a:p>
          <a:p>
            <a:pPr marL="342900" lvl="1" indent="-342900" algn="l">
              <a:spcBef>
                <a:spcPts val="0"/>
              </a:spcBef>
              <a:spcAft>
                <a:spcPts val="1200"/>
              </a:spcAft>
              <a:buFont typeface="Wingdings" panose="05000000000000000000" pitchFamily="2" charset="2"/>
              <a:buChar char="Ø"/>
            </a:pPr>
            <a:r>
              <a:rPr lang="en-US" sz="2100" dirty="0">
                <a:solidFill>
                  <a:schemeClr val="tx1"/>
                </a:solidFill>
                <a:latin typeface="Arial" panose="020B0604020202020204" pitchFamily="34" charset="0"/>
                <a:cs typeface="Arial" panose="020B0604020202020204" pitchFamily="34" charset="0"/>
              </a:rPr>
              <a:t>The profile is conceived to be implemented by application specific to ‘mobile devices’. </a:t>
            </a:r>
          </a:p>
          <a:p>
            <a:pPr marL="342900" lvl="1" indent="-342900" algn="l">
              <a:spcBef>
                <a:spcPts val="0"/>
              </a:spcBef>
              <a:spcAft>
                <a:spcPts val="1200"/>
              </a:spcAft>
              <a:buFont typeface="Wingdings" panose="05000000000000000000" pitchFamily="2" charset="2"/>
              <a:buChar char="Ø"/>
            </a:pPr>
            <a:r>
              <a:rPr lang="en-US" sz="2100" dirty="0">
                <a:solidFill>
                  <a:schemeClr val="tx1"/>
                </a:solidFill>
                <a:latin typeface="Arial" panose="020B0604020202020204" pitchFamily="34" charset="0"/>
                <a:cs typeface="Arial" panose="020B0604020202020204" pitchFamily="34" charset="0"/>
              </a:rPr>
              <a:t>The solution is based on a standardized query interface to health (HTTP-based RESTful APIs) and the resulting transaction can be used to query for lists of specific data elements, represented as HL7 FHIR resources.</a:t>
            </a:r>
          </a:p>
          <a:p>
            <a:pPr marL="342900" lvl="1" indent="-342900" algn="l">
              <a:spcBef>
                <a:spcPts val="0"/>
              </a:spcBef>
              <a:spcAft>
                <a:spcPts val="1200"/>
              </a:spcAft>
              <a:buFont typeface="Wingdings" panose="05000000000000000000" pitchFamily="2" charset="2"/>
              <a:buChar char="Ø"/>
            </a:pPr>
            <a:r>
              <a:rPr lang="en-US" sz="2100" dirty="0" err="1">
                <a:solidFill>
                  <a:schemeClr val="tx1"/>
                </a:solidFill>
                <a:latin typeface="Arial" panose="020B0604020202020204" pitchFamily="34" charset="0"/>
                <a:cs typeface="Arial" panose="020B0604020202020204" pitchFamily="34" charset="0"/>
              </a:rPr>
              <a:t>QEDm</a:t>
            </a:r>
            <a:r>
              <a:rPr lang="en-US" sz="2100" dirty="0">
                <a:solidFill>
                  <a:schemeClr val="tx1"/>
                </a:solidFill>
                <a:latin typeface="Arial" panose="020B0604020202020204" pitchFamily="34" charset="0"/>
                <a:cs typeface="Arial" panose="020B0604020202020204" pitchFamily="34" charset="0"/>
              </a:rPr>
              <a:t> may be used stand-alone or combined within </a:t>
            </a:r>
            <a:r>
              <a:rPr lang="en-US" sz="2100" dirty="0" err="1">
                <a:solidFill>
                  <a:schemeClr val="tx1"/>
                </a:solidFill>
                <a:latin typeface="Arial" panose="020B0604020202020204" pitchFamily="34" charset="0"/>
                <a:cs typeface="Arial" panose="020B0604020202020204" pitchFamily="34" charset="0"/>
              </a:rPr>
              <a:t>mXDE</a:t>
            </a:r>
            <a:r>
              <a:rPr lang="en-US" sz="2100" dirty="0">
                <a:solidFill>
                  <a:schemeClr val="tx1"/>
                </a:solidFill>
                <a:latin typeface="Arial" panose="020B0604020202020204" pitchFamily="34" charset="0"/>
                <a:cs typeface="Arial" panose="020B0604020202020204" pitchFamily="34" charset="0"/>
              </a:rPr>
              <a:t> (Mobile Cross-enterprise Document Data Elements Extraction).</a:t>
            </a:r>
          </a:p>
          <a:p>
            <a:pPr marL="342900" lvl="1" indent="-342900" algn="l">
              <a:spcBef>
                <a:spcPts val="0"/>
              </a:spcBef>
              <a:spcAft>
                <a:spcPts val="1200"/>
              </a:spcAft>
              <a:buFont typeface="Wingdings" panose="05000000000000000000" pitchFamily="2" charset="2"/>
              <a:buChar char="Ø"/>
            </a:pPr>
            <a:endParaRPr lang="en-US" sz="2400" dirty="0">
              <a:solidFill>
                <a:schemeClr val="tx1"/>
              </a:solidFill>
              <a:latin typeface="Arial" panose="020B0604020202020204" pitchFamily="34" charset="0"/>
              <a:cs typeface="Arial" panose="020B0604020202020204" pitchFamily="34" charset="0"/>
            </a:endParaRPr>
          </a:p>
          <a:p>
            <a:pPr marL="0" lvl="1" algn="l">
              <a:spcBef>
                <a:spcPts val="0"/>
              </a:spcBef>
              <a:spcAft>
                <a:spcPts val="1200"/>
              </a:spcAft>
            </a:pPr>
            <a:endParaRPr lang="en-US" sz="2400" dirty="0">
              <a:solidFill>
                <a:schemeClr val="tx1"/>
              </a:solidFill>
              <a:latin typeface="Arial" panose="020B0604020202020204" pitchFamily="34" charset="0"/>
              <a:cs typeface="Arial" panose="020B0604020202020204" pitchFamily="34" charset="0"/>
            </a:endParaRPr>
          </a:p>
        </p:txBody>
      </p:sp>
      <p:pic>
        <p:nvPicPr>
          <p:cNvPr id="9" name="Picture 8" descr="ih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37256228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17721" y="167448"/>
            <a:ext cx="5489045" cy="747605"/>
          </a:xfrm>
        </p:spPr>
        <p:txBody>
          <a:bodyPr>
            <a:normAutofit/>
          </a:bodyPr>
          <a:lstStyle/>
          <a:p>
            <a:pPr>
              <a:buClr>
                <a:srgbClr val="5A4099"/>
              </a:buClr>
              <a:buSzPct val="25000"/>
            </a:pPr>
            <a:r>
              <a:rPr lang="en-US" sz="2400" b="1" u="sng" dirty="0" err="1">
                <a:solidFill>
                  <a:srgbClr val="5A4099"/>
                </a:solidFill>
                <a:latin typeface="Arial"/>
                <a:ea typeface="Arial"/>
                <a:cs typeface="Arial"/>
              </a:rPr>
              <a:t>QEDm</a:t>
            </a:r>
            <a:r>
              <a:rPr lang="en-US" sz="2400" b="1" u="sng" dirty="0">
                <a:solidFill>
                  <a:srgbClr val="5A4099"/>
                </a:solidFill>
                <a:latin typeface="Arial"/>
                <a:ea typeface="Arial"/>
                <a:cs typeface="Arial"/>
              </a:rPr>
              <a:t> Actors</a:t>
            </a:r>
          </a:p>
        </p:txBody>
      </p:sp>
      <p:sp>
        <p:nvSpPr>
          <p:cNvPr id="3" name="Subtitle 2"/>
          <p:cNvSpPr>
            <a:spLocks noGrp="1"/>
          </p:cNvSpPr>
          <p:nvPr>
            <p:ph type="subTitle" idx="1"/>
          </p:nvPr>
        </p:nvSpPr>
        <p:spPr>
          <a:xfrm>
            <a:off x="617969" y="1101550"/>
            <a:ext cx="7993468" cy="5542137"/>
          </a:xfrm>
          <a:noFill/>
        </p:spPr>
        <p:txBody>
          <a:bodyPr>
            <a:noAutofit/>
          </a:bodyPr>
          <a:lstStyle/>
          <a:p>
            <a:pPr marL="342900" lvl="1" indent="-342900" algn="l">
              <a:spcBef>
                <a:spcPts val="0"/>
              </a:spcBef>
              <a:spcAft>
                <a:spcPts val="1200"/>
              </a:spcAft>
              <a:buFont typeface="Wingdings" panose="05000000000000000000" pitchFamily="2" charset="2"/>
              <a:buChar char="Ø"/>
            </a:pPr>
            <a:r>
              <a:rPr lang="en-US" sz="2000" dirty="0">
                <a:solidFill>
                  <a:schemeClr val="tx1"/>
                </a:solidFill>
                <a:latin typeface="Arial" panose="020B0604020202020204" pitchFamily="34" charset="0"/>
                <a:cs typeface="Arial" panose="020B0604020202020204" pitchFamily="34" charset="0"/>
              </a:rPr>
              <a:t>No new actors (reusing existing Clinical Data Consumer and the Clinical Data Source):</a:t>
            </a:r>
          </a:p>
          <a:p>
            <a:pPr marL="342900" lvl="1" indent="-342900" algn="l">
              <a:spcBef>
                <a:spcPts val="0"/>
              </a:spcBef>
              <a:spcAft>
                <a:spcPts val="1200"/>
              </a:spcAft>
              <a:buFont typeface="Wingdings" panose="05000000000000000000" pitchFamily="2" charset="2"/>
              <a:buChar char="Ø"/>
            </a:pPr>
            <a:r>
              <a:rPr lang="en-US" sz="2000" dirty="0">
                <a:solidFill>
                  <a:schemeClr val="tx1"/>
                </a:solidFill>
                <a:latin typeface="Arial" panose="020B0604020202020204" pitchFamily="34" charset="0"/>
                <a:cs typeface="Arial" panose="020B0604020202020204" pitchFamily="34" charset="0"/>
              </a:rPr>
              <a:t>One new transaction </a:t>
            </a:r>
            <a:r>
              <a:rPr lang="en-US" sz="2000" b="1" dirty="0">
                <a:solidFill>
                  <a:schemeClr val="tx1"/>
                </a:solidFill>
                <a:latin typeface="Arial" panose="020B0604020202020204" pitchFamily="34" charset="0"/>
                <a:cs typeface="Arial" panose="020B0604020202020204" pitchFamily="34" charset="0"/>
              </a:rPr>
              <a:t>Mobile</a:t>
            </a:r>
            <a:r>
              <a:rPr lang="en-US" sz="2000" dirty="0">
                <a:solidFill>
                  <a:schemeClr val="tx1"/>
                </a:solidFill>
                <a:latin typeface="Arial" panose="020B0604020202020204" pitchFamily="34" charset="0"/>
                <a:cs typeface="Arial" panose="020B0604020202020204" pitchFamily="34" charset="0"/>
              </a:rPr>
              <a:t> </a:t>
            </a:r>
            <a:r>
              <a:rPr lang="en-US" sz="2000" b="1" dirty="0">
                <a:solidFill>
                  <a:schemeClr val="tx1"/>
                </a:solidFill>
                <a:latin typeface="Arial" panose="020B0604020202020204" pitchFamily="34" charset="0"/>
                <a:cs typeface="Arial" panose="020B0604020202020204" pitchFamily="34" charset="0"/>
              </a:rPr>
              <a:t>Query Existing Data</a:t>
            </a:r>
            <a:r>
              <a:rPr lang="en-US" sz="2000" dirty="0">
                <a:solidFill>
                  <a:schemeClr val="tx1"/>
                </a:solidFill>
                <a:latin typeface="Arial" panose="020B0604020202020204" pitchFamily="34" charset="0"/>
                <a:cs typeface="Arial" panose="020B0604020202020204" pitchFamily="34" charset="0"/>
              </a:rPr>
              <a:t> </a:t>
            </a:r>
            <a:r>
              <a:rPr lang="en-US" sz="2000" b="1" dirty="0">
                <a:solidFill>
                  <a:schemeClr val="tx1"/>
                </a:solidFill>
                <a:latin typeface="Arial" panose="020B0604020202020204" pitchFamily="34" charset="0"/>
                <a:cs typeface="Arial" panose="020B0604020202020204" pitchFamily="34" charset="0"/>
              </a:rPr>
              <a:t>[PCC-44]</a:t>
            </a:r>
            <a:r>
              <a:rPr lang="en-US" sz="2000" dirty="0">
                <a:solidFill>
                  <a:schemeClr val="tx1"/>
                </a:solidFill>
                <a:latin typeface="Arial" panose="020B0604020202020204" pitchFamily="34" charset="0"/>
                <a:cs typeface="Arial" panose="020B0604020202020204" pitchFamily="34" charset="0"/>
              </a:rPr>
              <a:t>:</a:t>
            </a:r>
          </a:p>
          <a:p>
            <a:pPr marL="909638" lvl="2" indent="-361950" algn="l">
              <a:spcBef>
                <a:spcPts val="0"/>
              </a:spcBef>
              <a:spcAft>
                <a:spcPts val="1200"/>
              </a:spcAft>
            </a:pPr>
            <a:r>
              <a:rPr lang="en-US" sz="2000" dirty="0">
                <a:solidFill>
                  <a:schemeClr val="tx1"/>
                </a:solidFill>
                <a:latin typeface="Arial" panose="020B0604020202020204" pitchFamily="34" charset="0"/>
                <a:cs typeface="Arial" panose="020B0604020202020204" pitchFamily="34" charset="0"/>
              </a:rPr>
              <a:t>•	</a:t>
            </a:r>
            <a:r>
              <a:rPr lang="en-US" sz="2000" dirty="0">
                <a:solidFill>
                  <a:schemeClr val="accent1">
                    <a:lumMod val="50000"/>
                  </a:schemeClr>
                </a:solidFill>
              </a:rPr>
              <a:t>It allows to query for clinical fine grained data elements that satisfy a set of parameters by using the HL7 FHIR query framework. The result of the query is a FHIR Bundle containing FHIR clinical data Resources that match the query parameters.</a:t>
            </a:r>
          </a:p>
          <a:p>
            <a:pPr marL="909638" lvl="2" indent="-361950" algn="l">
              <a:spcBef>
                <a:spcPts val="0"/>
              </a:spcBef>
              <a:spcAft>
                <a:spcPts val="1200"/>
              </a:spcAft>
              <a:buFont typeface="Arial" panose="020B0604020202020204" pitchFamily="34" charset="0"/>
              <a:buChar char="•"/>
            </a:pPr>
            <a:r>
              <a:rPr lang="en-US" sz="2000" dirty="0">
                <a:solidFill>
                  <a:schemeClr val="accent1">
                    <a:lumMod val="50000"/>
                  </a:schemeClr>
                </a:solidFill>
              </a:rPr>
              <a:t>Based on the supported options, the Clinical Data Consumer may query and the Clinical Data Source may return data elements among: Allergies and Intolerances, Conditions, Diagnostic Results, Encounters , Immunizations, Medications, Observations, Procedures</a:t>
            </a:r>
          </a:p>
          <a:p>
            <a:pPr marL="909638" lvl="2" indent="-361950" algn="l">
              <a:spcBef>
                <a:spcPts val="0"/>
              </a:spcBef>
              <a:spcAft>
                <a:spcPts val="1200"/>
              </a:spcAft>
              <a:buFont typeface="Arial" panose="020B0604020202020204" pitchFamily="34" charset="0"/>
              <a:buChar char="•"/>
            </a:pPr>
            <a:r>
              <a:rPr lang="en-US" sz="2000" dirty="0">
                <a:solidFill>
                  <a:schemeClr val="accent1">
                    <a:lumMod val="50000"/>
                  </a:schemeClr>
                </a:solidFill>
              </a:rPr>
              <a:t>With the Document Provenance option,  the Clinical Data Consumer may fetch the FHIR clinical data Resource(s) together with Provenance Resources referencing(s) the original Document from which it was extracted (“one click access” to clinical context).</a:t>
            </a:r>
          </a:p>
          <a:p>
            <a:pPr marL="0" lvl="1" algn="l">
              <a:spcBef>
                <a:spcPts val="0"/>
              </a:spcBef>
              <a:spcAft>
                <a:spcPts val="1200"/>
              </a:spcAft>
            </a:pPr>
            <a:endParaRPr lang="en-US" sz="2000" dirty="0">
              <a:solidFill>
                <a:schemeClr val="tx1"/>
              </a:solidFill>
              <a:latin typeface="Arial" panose="020B0604020202020204" pitchFamily="34" charset="0"/>
              <a:cs typeface="Arial" panose="020B0604020202020204" pitchFamily="34" charset="0"/>
            </a:endParaRPr>
          </a:p>
        </p:txBody>
      </p:sp>
      <p:pic>
        <p:nvPicPr>
          <p:cNvPr id="9" name="Picture 8" descr="ih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24516712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 name="Tabella 45"/>
          <p:cNvGraphicFramePr>
            <a:graphicFrameLocks noGrp="1"/>
          </p:cNvGraphicFramePr>
          <p:nvPr>
            <p:extLst/>
          </p:nvPr>
        </p:nvGraphicFramePr>
        <p:xfrm>
          <a:off x="4727924" y="2851392"/>
          <a:ext cx="2498319" cy="3368637"/>
        </p:xfrm>
        <a:graphic>
          <a:graphicData uri="http://schemas.openxmlformats.org/drawingml/2006/table">
            <a:tbl>
              <a:tblPr>
                <a:effectLst>
                  <a:outerShdw blurRad="50800" dist="38100" dir="2700000" algn="tl" rotWithShape="0">
                    <a:prstClr val="black">
                      <a:alpha val="40000"/>
                    </a:prstClr>
                  </a:outerShdw>
                </a:effectLst>
                <a:tableStyleId>{69CF1AB2-1976-4502-BF36-3FF5EA218861}</a:tableStyleId>
              </a:tblPr>
              <a:tblGrid>
                <a:gridCol w="2498319">
                  <a:extLst>
                    <a:ext uri="{9D8B030D-6E8A-4147-A177-3AD203B41FA5}">
                      <a16:colId xmlns:a16="http://schemas.microsoft.com/office/drawing/2014/main" xmlns="" val="2567420480"/>
                    </a:ext>
                  </a:extLst>
                </a:gridCol>
              </a:tblGrid>
              <a:tr h="805436">
                <a:tc>
                  <a:txBody>
                    <a:bodyPr/>
                    <a:lstStyle/>
                    <a:p>
                      <a:pPr marL="45720" marR="45720" algn="ctr">
                        <a:spcBef>
                          <a:spcPts val="0"/>
                        </a:spcBef>
                        <a:spcAft>
                          <a:spcPts val="0"/>
                        </a:spcAft>
                      </a:pPr>
                      <a:r>
                        <a:rPr lang="en-US" sz="1800" b="1" dirty="0">
                          <a:solidFill>
                            <a:schemeClr val="accent1">
                              <a:lumMod val="50000"/>
                            </a:schemeClr>
                          </a:solidFill>
                          <a:effectLst/>
                        </a:rPr>
                        <a:t>Clinical Data Source</a:t>
                      </a:r>
                      <a:endParaRPr lang="it-IT" sz="1800" b="1" dirty="0">
                        <a:solidFill>
                          <a:schemeClr val="accent1">
                            <a:lumMod val="50000"/>
                          </a:schemeClr>
                        </a:solidFill>
                        <a:effectLst/>
                        <a:latin typeface="Times New Roman" panose="02020603050405020304" pitchFamily="18" charset="0"/>
                        <a:ea typeface="Times New Roman" panose="02020603050405020304" pitchFamily="18" charset="0"/>
                      </a:endParaRPr>
                    </a:p>
                  </a:txBody>
                  <a:tcPr marL="73025" marR="73025" marT="0" marB="0" anchor="ctr">
                    <a:solidFill>
                      <a:schemeClr val="bg1"/>
                    </a:solidFill>
                  </a:tcPr>
                </a:tc>
                <a:extLst>
                  <a:ext uri="{0D108BD9-81ED-4DB2-BD59-A6C34878D82A}">
                    <a16:rowId xmlns:a16="http://schemas.microsoft.com/office/drawing/2014/main" xmlns="" val="4098783664"/>
                  </a:ext>
                </a:extLst>
              </a:tr>
              <a:tr h="283659">
                <a:tc>
                  <a:txBody>
                    <a:bodyPr/>
                    <a:lstStyle/>
                    <a:p>
                      <a:pPr marL="45720" marR="45720">
                        <a:spcBef>
                          <a:spcPts val="0"/>
                        </a:spcBef>
                        <a:spcAft>
                          <a:spcPts val="0"/>
                        </a:spcAft>
                      </a:pPr>
                      <a:r>
                        <a:rPr lang="en-US" sz="1200" b="1" u="none" dirty="0">
                          <a:solidFill>
                            <a:schemeClr val="tx1"/>
                          </a:solidFill>
                          <a:effectLst/>
                        </a:rPr>
                        <a:t>Provenance Option</a:t>
                      </a:r>
                      <a:endParaRPr lang="it-IT" sz="1200" b="1" u="none" dirty="0">
                        <a:solidFill>
                          <a:schemeClr val="tx1"/>
                        </a:solidFill>
                        <a:effectLst/>
                        <a:latin typeface="Times New Roman" panose="02020603050405020304" pitchFamily="18" charset="0"/>
                        <a:ea typeface="Times New Roman" panose="02020603050405020304" pitchFamily="18" charset="0"/>
                      </a:endParaRPr>
                    </a:p>
                  </a:txBody>
                  <a:tcPr marL="73025" marR="73025" marT="0" marB="0" anchor="ctr">
                    <a:solidFill>
                      <a:schemeClr val="accent1">
                        <a:lumMod val="20000"/>
                        <a:lumOff val="80000"/>
                      </a:schemeClr>
                    </a:solidFill>
                  </a:tcPr>
                </a:tc>
                <a:extLst>
                  <a:ext uri="{0D108BD9-81ED-4DB2-BD59-A6C34878D82A}">
                    <a16:rowId xmlns:a16="http://schemas.microsoft.com/office/drawing/2014/main" xmlns="" val="1345014205"/>
                  </a:ext>
                </a:extLst>
              </a:tr>
              <a:tr h="267506">
                <a:tc>
                  <a:txBody>
                    <a:bodyPr/>
                    <a:lstStyle/>
                    <a:p>
                      <a:pPr marL="45720" marR="45720">
                        <a:spcBef>
                          <a:spcPts val="0"/>
                        </a:spcBef>
                        <a:spcAft>
                          <a:spcPts val="0"/>
                        </a:spcAft>
                      </a:pPr>
                      <a:r>
                        <a:rPr lang="en-US" sz="1200" b="1" u="none" dirty="0">
                          <a:solidFill>
                            <a:schemeClr val="tx1"/>
                          </a:solidFill>
                          <a:effectLst/>
                        </a:rPr>
                        <a:t>Simple Observations Option</a:t>
                      </a:r>
                      <a:endParaRPr lang="it-IT" sz="1200" b="1" u="none" dirty="0">
                        <a:solidFill>
                          <a:schemeClr val="tx1"/>
                        </a:solidFill>
                        <a:effectLst/>
                        <a:latin typeface="Times New Roman" panose="02020603050405020304" pitchFamily="18" charset="0"/>
                        <a:ea typeface="Times New Roman" panose="02020603050405020304" pitchFamily="18" charset="0"/>
                      </a:endParaRPr>
                    </a:p>
                  </a:txBody>
                  <a:tcPr marL="73025" marR="73025" marT="0" marB="0" anchor="ctr">
                    <a:solidFill>
                      <a:schemeClr val="tx2">
                        <a:lumMod val="20000"/>
                        <a:lumOff val="80000"/>
                      </a:schemeClr>
                    </a:solidFill>
                  </a:tcPr>
                </a:tc>
                <a:extLst>
                  <a:ext uri="{0D108BD9-81ED-4DB2-BD59-A6C34878D82A}">
                    <a16:rowId xmlns:a16="http://schemas.microsoft.com/office/drawing/2014/main" xmlns="" val="3489582331"/>
                  </a:ext>
                </a:extLst>
              </a:tr>
              <a:tr h="264392">
                <a:tc>
                  <a:txBody>
                    <a:bodyPr/>
                    <a:lstStyle/>
                    <a:p>
                      <a:pPr marL="45720" marR="45720">
                        <a:spcBef>
                          <a:spcPts val="0"/>
                        </a:spcBef>
                        <a:spcAft>
                          <a:spcPts val="0"/>
                        </a:spcAft>
                      </a:pPr>
                      <a:r>
                        <a:rPr lang="en-US" sz="1200" b="1" u="none" dirty="0">
                          <a:solidFill>
                            <a:schemeClr val="tx1"/>
                          </a:solidFill>
                          <a:effectLst/>
                        </a:rPr>
                        <a:t>Allergies and Intolerances Option</a:t>
                      </a:r>
                      <a:endParaRPr lang="it-IT" sz="1200" b="1" u="none" dirty="0">
                        <a:solidFill>
                          <a:schemeClr val="tx1"/>
                        </a:solidFill>
                        <a:effectLst/>
                        <a:latin typeface="Times New Roman" panose="02020603050405020304" pitchFamily="18" charset="0"/>
                        <a:ea typeface="Times New Roman" panose="02020603050405020304" pitchFamily="18" charset="0"/>
                      </a:endParaRPr>
                    </a:p>
                  </a:txBody>
                  <a:tcPr marL="73025" marR="73025" marT="0" marB="0" anchor="ctr">
                    <a:solidFill>
                      <a:schemeClr val="tx2">
                        <a:lumMod val="20000"/>
                        <a:lumOff val="80000"/>
                      </a:schemeClr>
                    </a:solidFill>
                  </a:tcPr>
                </a:tc>
                <a:extLst>
                  <a:ext uri="{0D108BD9-81ED-4DB2-BD59-A6C34878D82A}">
                    <a16:rowId xmlns:a16="http://schemas.microsoft.com/office/drawing/2014/main" xmlns="" val="3085655499"/>
                  </a:ext>
                </a:extLst>
              </a:tr>
              <a:tr h="270176">
                <a:tc>
                  <a:txBody>
                    <a:bodyPr/>
                    <a:lstStyle/>
                    <a:p>
                      <a:pPr marL="45720" marR="45720">
                        <a:spcBef>
                          <a:spcPts val="0"/>
                        </a:spcBef>
                        <a:spcAft>
                          <a:spcPts val="0"/>
                        </a:spcAft>
                      </a:pPr>
                      <a:r>
                        <a:rPr lang="en-US" sz="1200" b="1" u="none" dirty="0">
                          <a:solidFill>
                            <a:schemeClr val="tx1"/>
                          </a:solidFill>
                          <a:effectLst/>
                        </a:rPr>
                        <a:t>Conditions Option</a:t>
                      </a:r>
                      <a:endParaRPr lang="it-IT" sz="1200" b="1" u="none" dirty="0">
                        <a:solidFill>
                          <a:schemeClr val="tx1"/>
                        </a:solidFill>
                        <a:effectLst/>
                        <a:latin typeface="Times New Roman" panose="02020603050405020304" pitchFamily="18" charset="0"/>
                        <a:ea typeface="Times New Roman" panose="02020603050405020304" pitchFamily="18" charset="0"/>
                      </a:endParaRPr>
                    </a:p>
                  </a:txBody>
                  <a:tcPr marL="73025" marR="73025" marT="0" marB="0" anchor="ctr">
                    <a:solidFill>
                      <a:schemeClr val="tx2">
                        <a:lumMod val="20000"/>
                        <a:lumOff val="80000"/>
                      </a:schemeClr>
                    </a:solidFill>
                  </a:tcPr>
                </a:tc>
                <a:extLst>
                  <a:ext uri="{0D108BD9-81ED-4DB2-BD59-A6C34878D82A}">
                    <a16:rowId xmlns:a16="http://schemas.microsoft.com/office/drawing/2014/main" xmlns="" val="192802656"/>
                  </a:ext>
                </a:extLst>
              </a:tr>
              <a:tr h="280416">
                <a:tc>
                  <a:txBody>
                    <a:bodyPr/>
                    <a:lstStyle/>
                    <a:p>
                      <a:pPr marL="45720" marR="45720">
                        <a:spcBef>
                          <a:spcPts val="0"/>
                        </a:spcBef>
                        <a:spcAft>
                          <a:spcPts val="0"/>
                        </a:spcAft>
                      </a:pPr>
                      <a:r>
                        <a:rPr lang="en-US" sz="1200" b="1" u="none" dirty="0">
                          <a:solidFill>
                            <a:schemeClr val="tx1"/>
                          </a:solidFill>
                          <a:effectLst/>
                        </a:rPr>
                        <a:t>Diagnostic Results Option</a:t>
                      </a:r>
                      <a:endParaRPr lang="it-IT" sz="1200" b="1" u="none" dirty="0">
                        <a:solidFill>
                          <a:schemeClr val="tx1"/>
                        </a:solidFill>
                        <a:effectLst/>
                        <a:latin typeface="Times New Roman" panose="02020603050405020304" pitchFamily="18" charset="0"/>
                        <a:ea typeface="Times New Roman" panose="02020603050405020304" pitchFamily="18" charset="0"/>
                      </a:endParaRPr>
                    </a:p>
                  </a:txBody>
                  <a:tcPr marL="73025" marR="73025" marT="0" marB="0" anchor="ctr">
                    <a:solidFill>
                      <a:schemeClr val="tx2">
                        <a:lumMod val="20000"/>
                        <a:lumOff val="80000"/>
                      </a:schemeClr>
                    </a:solidFill>
                  </a:tcPr>
                </a:tc>
                <a:extLst>
                  <a:ext uri="{0D108BD9-81ED-4DB2-BD59-A6C34878D82A}">
                    <a16:rowId xmlns:a16="http://schemas.microsoft.com/office/drawing/2014/main" xmlns="" val="704283401"/>
                  </a:ext>
                </a:extLst>
              </a:tr>
              <a:tr h="264008">
                <a:tc>
                  <a:txBody>
                    <a:bodyPr/>
                    <a:lstStyle/>
                    <a:p>
                      <a:pPr marL="45720" marR="45720">
                        <a:spcBef>
                          <a:spcPts val="0"/>
                        </a:spcBef>
                        <a:spcAft>
                          <a:spcPts val="0"/>
                        </a:spcAft>
                      </a:pPr>
                      <a:r>
                        <a:rPr lang="en-US" sz="1200" b="1" u="none" dirty="0">
                          <a:solidFill>
                            <a:schemeClr val="tx1"/>
                          </a:solidFill>
                          <a:effectLst/>
                        </a:rPr>
                        <a:t>Medications Option</a:t>
                      </a:r>
                      <a:endParaRPr lang="it-IT" sz="1200" b="1" u="none" dirty="0">
                        <a:solidFill>
                          <a:schemeClr val="tx1"/>
                        </a:solidFill>
                        <a:effectLst/>
                        <a:latin typeface="Times New Roman" panose="02020603050405020304" pitchFamily="18" charset="0"/>
                        <a:ea typeface="Times New Roman" panose="02020603050405020304" pitchFamily="18" charset="0"/>
                      </a:endParaRPr>
                    </a:p>
                  </a:txBody>
                  <a:tcPr marL="73025" marR="73025" marT="0" marB="0" anchor="ctr">
                    <a:solidFill>
                      <a:schemeClr val="tx2">
                        <a:lumMod val="20000"/>
                        <a:lumOff val="80000"/>
                      </a:schemeClr>
                    </a:solidFill>
                  </a:tcPr>
                </a:tc>
                <a:extLst>
                  <a:ext uri="{0D108BD9-81ED-4DB2-BD59-A6C34878D82A}">
                    <a16:rowId xmlns:a16="http://schemas.microsoft.com/office/drawing/2014/main" xmlns="" val="2288844686"/>
                  </a:ext>
                </a:extLst>
              </a:tr>
              <a:tr h="268224">
                <a:tc>
                  <a:txBody>
                    <a:bodyPr/>
                    <a:lstStyle/>
                    <a:p>
                      <a:pPr marL="45720" marR="45720">
                        <a:spcBef>
                          <a:spcPts val="0"/>
                        </a:spcBef>
                        <a:spcAft>
                          <a:spcPts val="0"/>
                        </a:spcAft>
                      </a:pPr>
                      <a:r>
                        <a:rPr lang="en-US" sz="1200" b="1" u="none" dirty="0">
                          <a:solidFill>
                            <a:schemeClr val="tx1"/>
                          </a:solidFill>
                          <a:effectLst/>
                        </a:rPr>
                        <a:t>Immunizations Option</a:t>
                      </a:r>
                      <a:endParaRPr lang="it-IT" sz="1200" b="1" u="none" dirty="0">
                        <a:solidFill>
                          <a:schemeClr val="tx1"/>
                        </a:solidFill>
                        <a:effectLst/>
                        <a:latin typeface="Times New Roman" panose="02020603050405020304" pitchFamily="18" charset="0"/>
                        <a:ea typeface="Times New Roman" panose="02020603050405020304" pitchFamily="18" charset="0"/>
                      </a:endParaRPr>
                    </a:p>
                  </a:txBody>
                  <a:tcPr marL="73025" marR="73025" marT="0" marB="0" anchor="ctr">
                    <a:solidFill>
                      <a:schemeClr val="tx2">
                        <a:lumMod val="20000"/>
                        <a:lumOff val="80000"/>
                      </a:schemeClr>
                    </a:solidFill>
                  </a:tcPr>
                </a:tc>
                <a:extLst>
                  <a:ext uri="{0D108BD9-81ED-4DB2-BD59-A6C34878D82A}">
                    <a16:rowId xmlns:a16="http://schemas.microsoft.com/office/drawing/2014/main" xmlns="" val="1756334619"/>
                  </a:ext>
                </a:extLst>
              </a:tr>
              <a:tr h="280521">
                <a:tc>
                  <a:txBody>
                    <a:bodyPr/>
                    <a:lstStyle/>
                    <a:p>
                      <a:pPr marL="45720" marR="45720">
                        <a:spcBef>
                          <a:spcPts val="0"/>
                        </a:spcBef>
                        <a:spcAft>
                          <a:spcPts val="0"/>
                        </a:spcAft>
                      </a:pPr>
                      <a:r>
                        <a:rPr lang="en-US" sz="1200" b="1" u="none" dirty="0">
                          <a:solidFill>
                            <a:schemeClr val="tx1"/>
                          </a:solidFill>
                          <a:effectLst/>
                        </a:rPr>
                        <a:t>Procedures Option</a:t>
                      </a:r>
                      <a:endParaRPr lang="it-IT" sz="1200" b="1" u="none" dirty="0">
                        <a:solidFill>
                          <a:schemeClr val="tx1"/>
                        </a:solidFill>
                        <a:effectLst/>
                        <a:latin typeface="Times New Roman" panose="02020603050405020304" pitchFamily="18" charset="0"/>
                        <a:ea typeface="Times New Roman" panose="02020603050405020304" pitchFamily="18" charset="0"/>
                      </a:endParaRPr>
                    </a:p>
                  </a:txBody>
                  <a:tcPr marL="73025" marR="73025" marT="0" marB="0" anchor="ctr">
                    <a:solidFill>
                      <a:schemeClr val="tx2">
                        <a:lumMod val="20000"/>
                        <a:lumOff val="80000"/>
                      </a:schemeClr>
                    </a:solidFill>
                  </a:tcPr>
                </a:tc>
                <a:extLst>
                  <a:ext uri="{0D108BD9-81ED-4DB2-BD59-A6C34878D82A}">
                    <a16:rowId xmlns:a16="http://schemas.microsoft.com/office/drawing/2014/main" xmlns="" val="1654672802"/>
                  </a:ext>
                </a:extLst>
              </a:tr>
              <a:tr h="282931">
                <a:tc>
                  <a:txBody>
                    <a:bodyPr/>
                    <a:lstStyle/>
                    <a:p>
                      <a:pPr marL="45720" marR="45720">
                        <a:spcBef>
                          <a:spcPts val="0"/>
                        </a:spcBef>
                        <a:spcAft>
                          <a:spcPts val="0"/>
                        </a:spcAft>
                      </a:pPr>
                      <a:r>
                        <a:rPr lang="en-US" sz="1200" b="1" u="none" dirty="0">
                          <a:solidFill>
                            <a:schemeClr val="tx1"/>
                          </a:solidFill>
                          <a:effectLst/>
                        </a:rPr>
                        <a:t>Encounters Option</a:t>
                      </a:r>
                      <a:endParaRPr lang="it-IT" sz="1200" b="1" u="none" dirty="0">
                        <a:solidFill>
                          <a:schemeClr val="tx1"/>
                        </a:solidFill>
                        <a:effectLst/>
                        <a:latin typeface="Times New Roman" panose="02020603050405020304" pitchFamily="18" charset="0"/>
                        <a:ea typeface="Times New Roman" panose="02020603050405020304" pitchFamily="18" charset="0"/>
                      </a:endParaRPr>
                    </a:p>
                  </a:txBody>
                  <a:tcPr marL="73025" marR="73025" marT="0" marB="0" anchor="ctr">
                    <a:solidFill>
                      <a:schemeClr val="tx2">
                        <a:lumMod val="20000"/>
                        <a:lumOff val="80000"/>
                      </a:schemeClr>
                    </a:solidFill>
                  </a:tcPr>
                </a:tc>
                <a:extLst>
                  <a:ext uri="{0D108BD9-81ED-4DB2-BD59-A6C34878D82A}">
                    <a16:rowId xmlns:a16="http://schemas.microsoft.com/office/drawing/2014/main" xmlns="" val="4064853480"/>
                  </a:ext>
                </a:extLst>
              </a:tr>
            </a:tbl>
          </a:graphicData>
        </a:graphic>
      </p:graphicFrame>
      <p:graphicFrame>
        <p:nvGraphicFramePr>
          <p:cNvPr id="44" name="Tabella 43"/>
          <p:cNvGraphicFramePr>
            <a:graphicFrameLocks noGrp="1"/>
          </p:cNvGraphicFramePr>
          <p:nvPr>
            <p:extLst/>
          </p:nvPr>
        </p:nvGraphicFramePr>
        <p:xfrm>
          <a:off x="833377" y="2859573"/>
          <a:ext cx="2485258" cy="3372205"/>
        </p:xfrm>
        <a:graphic>
          <a:graphicData uri="http://schemas.openxmlformats.org/drawingml/2006/table">
            <a:tbl>
              <a:tblPr>
                <a:effectLst>
                  <a:outerShdw blurRad="50800" dist="38100" dir="2700000" algn="tl" rotWithShape="0">
                    <a:prstClr val="black">
                      <a:alpha val="40000"/>
                    </a:prstClr>
                  </a:outerShdw>
                </a:effectLst>
                <a:tableStyleId>{69CF1AB2-1976-4502-BF36-3FF5EA218861}</a:tableStyleId>
              </a:tblPr>
              <a:tblGrid>
                <a:gridCol w="2485258">
                  <a:extLst>
                    <a:ext uri="{9D8B030D-6E8A-4147-A177-3AD203B41FA5}">
                      <a16:colId xmlns:a16="http://schemas.microsoft.com/office/drawing/2014/main" xmlns="" val="2567420480"/>
                    </a:ext>
                  </a:extLst>
                </a:gridCol>
              </a:tblGrid>
              <a:tr h="809004">
                <a:tc>
                  <a:txBody>
                    <a:bodyPr/>
                    <a:lstStyle/>
                    <a:p>
                      <a:pPr marL="45720" marR="45720" algn="ctr">
                        <a:spcBef>
                          <a:spcPts val="0"/>
                        </a:spcBef>
                        <a:spcAft>
                          <a:spcPts val="0"/>
                        </a:spcAft>
                      </a:pPr>
                      <a:r>
                        <a:rPr lang="en-US" sz="1800" b="1" dirty="0">
                          <a:solidFill>
                            <a:schemeClr val="accent1">
                              <a:lumMod val="50000"/>
                            </a:schemeClr>
                          </a:solidFill>
                          <a:effectLst/>
                        </a:rPr>
                        <a:t>Clinical Data Consumer</a:t>
                      </a:r>
                      <a:endParaRPr lang="it-IT" sz="1800" b="1" dirty="0">
                        <a:solidFill>
                          <a:schemeClr val="accent1">
                            <a:lumMod val="50000"/>
                          </a:schemeClr>
                        </a:solidFill>
                        <a:effectLst/>
                        <a:latin typeface="Times New Roman" panose="02020603050405020304" pitchFamily="18" charset="0"/>
                        <a:ea typeface="Times New Roman" panose="02020603050405020304" pitchFamily="18" charset="0"/>
                      </a:endParaRPr>
                    </a:p>
                  </a:txBody>
                  <a:tcPr marL="73025" marR="73025" marT="0" marB="0" anchor="ctr">
                    <a:solidFill>
                      <a:schemeClr val="bg1"/>
                    </a:solidFill>
                  </a:tcPr>
                </a:tc>
                <a:extLst>
                  <a:ext uri="{0D108BD9-81ED-4DB2-BD59-A6C34878D82A}">
                    <a16:rowId xmlns:a16="http://schemas.microsoft.com/office/drawing/2014/main" xmlns="" val="4098783664"/>
                  </a:ext>
                </a:extLst>
              </a:tr>
              <a:tr h="283659">
                <a:tc>
                  <a:txBody>
                    <a:bodyPr/>
                    <a:lstStyle/>
                    <a:p>
                      <a:pPr marL="45720" marR="45720">
                        <a:spcBef>
                          <a:spcPts val="0"/>
                        </a:spcBef>
                        <a:spcAft>
                          <a:spcPts val="0"/>
                        </a:spcAft>
                      </a:pPr>
                      <a:r>
                        <a:rPr lang="en-US" sz="1200" b="1" u="none" dirty="0">
                          <a:solidFill>
                            <a:schemeClr val="tx1"/>
                          </a:solidFill>
                          <a:effectLst/>
                        </a:rPr>
                        <a:t>Provenance Option</a:t>
                      </a:r>
                      <a:endParaRPr lang="it-IT" sz="1200" b="1" u="none" dirty="0">
                        <a:solidFill>
                          <a:schemeClr val="tx1"/>
                        </a:solidFill>
                        <a:effectLst/>
                        <a:latin typeface="Times New Roman" panose="02020603050405020304" pitchFamily="18" charset="0"/>
                        <a:ea typeface="Times New Roman" panose="02020603050405020304" pitchFamily="18" charset="0"/>
                      </a:endParaRPr>
                    </a:p>
                  </a:txBody>
                  <a:tcPr marL="73025" marR="73025" marT="0" marB="0" anchor="ctr">
                    <a:solidFill>
                      <a:schemeClr val="accent1">
                        <a:lumMod val="20000"/>
                        <a:lumOff val="80000"/>
                      </a:schemeClr>
                    </a:solidFill>
                  </a:tcPr>
                </a:tc>
                <a:extLst>
                  <a:ext uri="{0D108BD9-81ED-4DB2-BD59-A6C34878D82A}">
                    <a16:rowId xmlns:a16="http://schemas.microsoft.com/office/drawing/2014/main" xmlns="" val="1345014205"/>
                  </a:ext>
                </a:extLst>
              </a:tr>
              <a:tr h="267506">
                <a:tc>
                  <a:txBody>
                    <a:bodyPr/>
                    <a:lstStyle/>
                    <a:p>
                      <a:pPr marL="45720" marR="45720">
                        <a:spcBef>
                          <a:spcPts val="0"/>
                        </a:spcBef>
                        <a:spcAft>
                          <a:spcPts val="0"/>
                        </a:spcAft>
                      </a:pPr>
                      <a:r>
                        <a:rPr lang="en-US" sz="1200" b="1" u="none" dirty="0">
                          <a:solidFill>
                            <a:schemeClr val="tx1"/>
                          </a:solidFill>
                          <a:effectLst/>
                        </a:rPr>
                        <a:t>Simple Observations Option</a:t>
                      </a:r>
                      <a:endParaRPr lang="it-IT" sz="1200" b="1" u="none" dirty="0">
                        <a:solidFill>
                          <a:schemeClr val="tx1"/>
                        </a:solidFill>
                        <a:effectLst/>
                        <a:latin typeface="Times New Roman" panose="02020603050405020304" pitchFamily="18" charset="0"/>
                        <a:ea typeface="Times New Roman" panose="02020603050405020304" pitchFamily="18" charset="0"/>
                      </a:endParaRPr>
                    </a:p>
                  </a:txBody>
                  <a:tcPr marL="73025" marR="73025" marT="0" marB="0" anchor="ctr">
                    <a:solidFill>
                      <a:schemeClr val="tx2">
                        <a:lumMod val="20000"/>
                        <a:lumOff val="80000"/>
                      </a:schemeClr>
                    </a:solidFill>
                  </a:tcPr>
                </a:tc>
                <a:extLst>
                  <a:ext uri="{0D108BD9-81ED-4DB2-BD59-A6C34878D82A}">
                    <a16:rowId xmlns:a16="http://schemas.microsoft.com/office/drawing/2014/main" xmlns="" val="3489582331"/>
                  </a:ext>
                </a:extLst>
              </a:tr>
              <a:tr h="264392">
                <a:tc>
                  <a:txBody>
                    <a:bodyPr/>
                    <a:lstStyle/>
                    <a:p>
                      <a:pPr marL="45720" marR="45720">
                        <a:spcBef>
                          <a:spcPts val="0"/>
                        </a:spcBef>
                        <a:spcAft>
                          <a:spcPts val="0"/>
                        </a:spcAft>
                      </a:pPr>
                      <a:r>
                        <a:rPr lang="en-US" sz="1200" b="1" u="none" dirty="0">
                          <a:solidFill>
                            <a:schemeClr val="tx1"/>
                          </a:solidFill>
                          <a:effectLst/>
                        </a:rPr>
                        <a:t>Allergies and Intolerances Option</a:t>
                      </a:r>
                      <a:endParaRPr lang="it-IT" sz="1200" b="1" u="none" dirty="0">
                        <a:solidFill>
                          <a:schemeClr val="tx1"/>
                        </a:solidFill>
                        <a:effectLst/>
                        <a:latin typeface="Times New Roman" panose="02020603050405020304" pitchFamily="18" charset="0"/>
                        <a:ea typeface="Times New Roman" panose="02020603050405020304" pitchFamily="18" charset="0"/>
                      </a:endParaRPr>
                    </a:p>
                  </a:txBody>
                  <a:tcPr marL="73025" marR="73025" marT="0" marB="0" anchor="ctr">
                    <a:solidFill>
                      <a:schemeClr val="tx2">
                        <a:lumMod val="20000"/>
                        <a:lumOff val="80000"/>
                      </a:schemeClr>
                    </a:solidFill>
                  </a:tcPr>
                </a:tc>
                <a:extLst>
                  <a:ext uri="{0D108BD9-81ED-4DB2-BD59-A6C34878D82A}">
                    <a16:rowId xmlns:a16="http://schemas.microsoft.com/office/drawing/2014/main" xmlns="" val="3085655499"/>
                  </a:ext>
                </a:extLst>
              </a:tr>
              <a:tr h="270176">
                <a:tc>
                  <a:txBody>
                    <a:bodyPr/>
                    <a:lstStyle/>
                    <a:p>
                      <a:pPr marL="45720" marR="45720">
                        <a:spcBef>
                          <a:spcPts val="0"/>
                        </a:spcBef>
                        <a:spcAft>
                          <a:spcPts val="0"/>
                        </a:spcAft>
                      </a:pPr>
                      <a:r>
                        <a:rPr lang="en-US" sz="1200" b="1" u="none" dirty="0">
                          <a:solidFill>
                            <a:schemeClr val="tx1"/>
                          </a:solidFill>
                          <a:effectLst/>
                        </a:rPr>
                        <a:t>Conditions Option</a:t>
                      </a:r>
                      <a:endParaRPr lang="it-IT" sz="1200" b="1" u="none" dirty="0">
                        <a:solidFill>
                          <a:schemeClr val="tx1"/>
                        </a:solidFill>
                        <a:effectLst/>
                        <a:latin typeface="Times New Roman" panose="02020603050405020304" pitchFamily="18" charset="0"/>
                        <a:ea typeface="Times New Roman" panose="02020603050405020304" pitchFamily="18" charset="0"/>
                      </a:endParaRPr>
                    </a:p>
                  </a:txBody>
                  <a:tcPr marL="73025" marR="73025" marT="0" marB="0" anchor="ctr">
                    <a:solidFill>
                      <a:schemeClr val="tx2">
                        <a:lumMod val="20000"/>
                        <a:lumOff val="80000"/>
                      </a:schemeClr>
                    </a:solidFill>
                  </a:tcPr>
                </a:tc>
                <a:extLst>
                  <a:ext uri="{0D108BD9-81ED-4DB2-BD59-A6C34878D82A}">
                    <a16:rowId xmlns:a16="http://schemas.microsoft.com/office/drawing/2014/main" xmlns="" val="192802656"/>
                  </a:ext>
                </a:extLst>
              </a:tr>
              <a:tr h="280416">
                <a:tc>
                  <a:txBody>
                    <a:bodyPr/>
                    <a:lstStyle/>
                    <a:p>
                      <a:pPr marL="45720" marR="45720">
                        <a:spcBef>
                          <a:spcPts val="0"/>
                        </a:spcBef>
                        <a:spcAft>
                          <a:spcPts val="0"/>
                        </a:spcAft>
                      </a:pPr>
                      <a:r>
                        <a:rPr lang="en-US" sz="1200" b="1" u="none" dirty="0">
                          <a:solidFill>
                            <a:schemeClr val="tx1"/>
                          </a:solidFill>
                          <a:effectLst/>
                        </a:rPr>
                        <a:t>Diagnostic Results Option</a:t>
                      </a:r>
                      <a:endParaRPr lang="it-IT" sz="1200" b="1" u="none" dirty="0">
                        <a:solidFill>
                          <a:schemeClr val="tx1"/>
                        </a:solidFill>
                        <a:effectLst/>
                        <a:latin typeface="Times New Roman" panose="02020603050405020304" pitchFamily="18" charset="0"/>
                        <a:ea typeface="Times New Roman" panose="02020603050405020304" pitchFamily="18" charset="0"/>
                      </a:endParaRPr>
                    </a:p>
                  </a:txBody>
                  <a:tcPr marL="73025" marR="73025" marT="0" marB="0" anchor="ctr">
                    <a:solidFill>
                      <a:schemeClr val="tx2">
                        <a:lumMod val="20000"/>
                        <a:lumOff val="80000"/>
                      </a:schemeClr>
                    </a:solidFill>
                  </a:tcPr>
                </a:tc>
                <a:extLst>
                  <a:ext uri="{0D108BD9-81ED-4DB2-BD59-A6C34878D82A}">
                    <a16:rowId xmlns:a16="http://schemas.microsoft.com/office/drawing/2014/main" xmlns="" val="704283401"/>
                  </a:ext>
                </a:extLst>
              </a:tr>
              <a:tr h="264008">
                <a:tc>
                  <a:txBody>
                    <a:bodyPr/>
                    <a:lstStyle/>
                    <a:p>
                      <a:pPr marL="45720" marR="45720">
                        <a:spcBef>
                          <a:spcPts val="0"/>
                        </a:spcBef>
                        <a:spcAft>
                          <a:spcPts val="0"/>
                        </a:spcAft>
                      </a:pPr>
                      <a:r>
                        <a:rPr lang="en-US" sz="1200" b="1" u="none" dirty="0">
                          <a:solidFill>
                            <a:schemeClr val="tx1"/>
                          </a:solidFill>
                          <a:effectLst/>
                        </a:rPr>
                        <a:t>Medications Option</a:t>
                      </a:r>
                      <a:endParaRPr lang="it-IT" sz="1200" b="1" u="none" dirty="0">
                        <a:solidFill>
                          <a:schemeClr val="tx1"/>
                        </a:solidFill>
                        <a:effectLst/>
                        <a:latin typeface="Times New Roman" panose="02020603050405020304" pitchFamily="18" charset="0"/>
                        <a:ea typeface="Times New Roman" panose="02020603050405020304" pitchFamily="18" charset="0"/>
                      </a:endParaRPr>
                    </a:p>
                  </a:txBody>
                  <a:tcPr marL="73025" marR="73025" marT="0" marB="0" anchor="ctr">
                    <a:solidFill>
                      <a:schemeClr val="tx2">
                        <a:lumMod val="20000"/>
                        <a:lumOff val="80000"/>
                      </a:schemeClr>
                    </a:solidFill>
                  </a:tcPr>
                </a:tc>
                <a:extLst>
                  <a:ext uri="{0D108BD9-81ED-4DB2-BD59-A6C34878D82A}">
                    <a16:rowId xmlns:a16="http://schemas.microsoft.com/office/drawing/2014/main" xmlns="" val="2288844686"/>
                  </a:ext>
                </a:extLst>
              </a:tr>
              <a:tr h="268224">
                <a:tc>
                  <a:txBody>
                    <a:bodyPr/>
                    <a:lstStyle/>
                    <a:p>
                      <a:pPr marL="45720" marR="45720">
                        <a:spcBef>
                          <a:spcPts val="0"/>
                        </a:spcBef>
                        <a:spcAft>
                          <a:spcPts val="0"/>
                        </a:spcAft>
                      </a:pPr>
                      <a:r>
                        <a:rPr lang="en-US" sz="1200" b="1" u="none" dirty="0">
                          <a:solidFill>
                            <a:schemeClr val="tx1"/>
                          </a:solidFill>
                          <a:effectLst/>
                        </a:rPr>
                        <a:t>Immunizations Option</a:t>
                      </a:r>
                      <a:endParaRPr lang="it-IT" sz="1200" b="1" u="none" dirty="0">
                        <a:solidFill>
                          <a:schemeClr val="tx1"/>
                        </a:solidFill>
                        <a:effectLst/>
                        <a:latin typeface="Times New Roman" panose="02020603050405020304" pitchFamily="18" charset="0"/>
                        <a:ea typeface="Times New Roman" panose="02020603050405020304" pitchFamily="18" charset="0"/>
                      </a:endParaRPr>
                    </a:p>
                  </a:txBody>
                  <a:tcPr marL="73025" marR="73025" marT="0" marB="0" anchor="ctr">
                    <a:solidFill>
                      <a:schemeClr val="tx2">
                        <a:lumMod val="20000"/>
                        <a:lumOff val="80000"/>
                      </a:schemeClr>
                    </a:solidFill>
                  </a:tcPr>
                </a:tc>
                <a:extLst>
                  <a:ext uri="{0D108BD9-81ED-4DB2-BD59-A6C34878D82A}">
                    <a16:rowId xmlns:a16="http://schemas.microsoft.com/office/drawing/2014/main" xmlns="" val="1756334619"/>
                  </a:ext>
                </a:extLst>
              </a:tr>
              <a:tr h="280521">
                <a:tc>
                  <a:txBody>
                    <a:bodyPr/>
                    <a:lstStyle/>
                    <a:p>
                      <a:pPr marL="45720" marR="45720">
                        <a:spcBef>
                          <a:spcPts val="0"/>
                        </a:spcBef>
                        <a:spcAft>
                          <a:spcPts val="0"/>
                        </a:spcAft>
                      </a:pPr>
                      <a:r>
                        <a:rPr lang="en-US" sz="1200" b="1" u="none" dirty="0">
                          <a:solidFill>
                            <a:schemeClr val="tx1"/>
                          </a:solidFill>
                          <a:effectLst/>
                        </a:rPr>
                        <a:t>Procedures Option</a:t>
                      </a:r>
                      <a:endParaRPr lang="it-IT" sz="1200" b="1" u="none" dirty="0">
                        <a:solidFill>
                          <a:schemeClr val="tx1"/>
                        </a:solidFill>
                        <a:effectLst/>
                        <a:latin typeface="Times New Roman" panose="02020603050405020304" pitchFamily="18" charset="0"/>
                        <a:ea typeface="Times New Roman" panose="02020603050405020304" pitchFamily="18" charset="0"/>
                      </a:endParaRPr>
                    </a:p>
                  </a:txBody>
                  <a:tcPr marL="73025" marR="73025" marT="0" marB="0" anchor="ctr">
                    <a:solidFill>
                      <a:schemeClr val="tx2">
                        <a:lumMod val="20000"/>
                        <a:lumOff val="80000"/>
                      </a:schemeClr>
                    </a:solidFill>
                  </a:tcPr>
                </a:tc>
                <a:extLst>
                  <a:ext uri="{0D108BD9-81ED-4DB2-BD59-A6C34878D82A}">
                    <a16:rowId xmlns:a16="http://schemas.microsoft.com/office/drawing/2014/main" xmlns="" val="1654672802"/>
                  </a:ext>
                </a:extLst>
              </a:tr>
              <a:tr h="282931">
                <a:tc>
                  <a:txBody>
                    <a:bodyPr/>
                    <a:lstStyle/>
                    <a:p>
                      <a:pPr marL="45720" marR="45720">
                        <a:spcBef>
                          <a:spcPts val="0"/>
                        </a:spcBef>
                        <a:spcAft>
                          <a:spcPts val="0"/>
                        </a:spcAft>
                      </a:pPr>
                      <a:r>
                        <a:rPr lang="en-US" sz="1200" b="1" u="none" dirty="0">
                          <a:solidFill>
                            <a:schemeClr val="tx1"/>
                          </a:solidFill>
                          <a:effectLst/>
                        </a:rPr>
                        <a:t>Encounters Option</a:t>
                      </a:r>
                      <a:endParaRPr lang="it-IT" sz="1200" b="1" u="none" dirty="0">
                        <a:solidFill>
                          <a:schemeClr val="tx1"/>
                        </a:solidFill>
                        <a:effectLst/>
                        <a:latin typeface="Times New Roman" panose="02020603050405020304" pitchFamily="18" charset="0"/>
                        <a:ea typeface="Times New Roman" panose="02020603050405020304" pitchFamily="18" charset="0"/>
                      </a:endParaRPr>
                    </a:p>
                  </a:txBody>
                  <a:tcPr marL="73025" marR="73025" marT="0" marB="0" anchor="ctr">
                    <a:solidFill>
                      <a:schemeClr val="tx2">
                        <a:lumMod val="20000"/>
                        <a:lumOff val="80000"/>
                      </a:schemeClr>
                    </a:solidFill>
                  </a:tcPr>
                </a:tc>
                <a:extLst>
                  <a:ext uri="{0D108BD9-81ED-4DB2-BD59-A6C34878D82A}">
                    <a16:rowId xmlns:a16="http://schemas.microsoft.com/office/drawing/2014/main" xmlns="" val="4064853480"/>
                  </a:ext>
                </a:extLst>
              </a:tr>
            </a:tbl>
          </a:graphicData>
        </a:graphic>
      </p:graphicFrame>
      <p:sp>
        <p:nvSpPr>
          <p:cNvPr id="2" name="Title 1"/>
          <p:cNvSpPr>
            <a:spLocks noGrp="1"/>
          </p:cNvSpPr>
          <p:nvPr>
            <p:ph type="ctrTitle"/>
          </p:nvPr>
        </p:nvSpPr>
        <p:spPr>
          <a:xfrm>
            <a:off x="3081866" y="207727"/>
            <a:ext cx="6062134" cy="747605"/>
          </a:xfrm>
        </p:spPr>
        <p:txBody>
          <a:bodyPr>
            <a:noAutofit/>
          </a:bodyPr>
          <a:lstStyle/>
          <a:p>
            <a:pPr>
              <a:buClr>
                <a:srgbClr val="5A4099"/>
              </a:buClr>
              <a:buSzPct val="25000"/>
            </a:pPr>
            <a:r>
              <a:rPr lang="en-US" sz="2400" b="1" u="sng" dirty="0">
                <a:solidFill>
                  <a:srgbClr val="5A4099"/>
                </a:solidFill>
                <a:latin typeface="Arial"/>
                <a:ea typeface="Arial"/>
                <a:cs typeface="Arial"/>
              </a:rPr>
              <a:t>QEDm Actors and Transaction: Options &amp; Flow when combined with </a:t>
            </a:r>
            <a:r>
              <a:rPr lang="en-US" sz="2400" b="1" u="sng" dirty="0" err="1">
                <a:solidFill>
                  <a:srgbClr val="5A4099"/>
                </a:solidFill>
                <a:latin typeface="Arial"/>
                <a:ea typeface="Arial"/>
                <a:cs typeface="Arial"/>
              </a:rPr>
              <a:t>mXDE</a:t>
            </a:r>
            <a:endParaRPr lang="en-US" sz="2400" b="1" u="sng" dirty="0">
              <a:solidFill>
                <a:srgbClr val="5A4099"/>
              </a:solidFill>
              <a:latin typeface="Arial"/>
              <a:ea typeface="Arial"/>
              <a:cs typeface="Arial"/>
            </a:endParaRPr>
          </a:p>
        </p:txBody>
      </p:sp>
      <p:pic>
        <p:nvPicPr>
          <p:cNvPr id="9" name="Picture 8" descr="ih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177" name="Rettangolo 176"/>
          <p:cNvSpPr/>
          <p:nvPr/>
        </p:nvSpPr>
        <p:spPr>
          <a:xfrm>
            <a:off x="675008" y="2848002"/>
            <a:ext cx="2634380" cy="818310"/>
          </a:xfrm>
          <a:prstGeom prst="rect">
            <a:avLst/>
          </a:prstGeom>
          <a:solidFill>
            <a:schemeClr val="bg1"/>
          </a:solidFill>
          <a:ln w="15875">
            <a:solidFill>
              <a:schemeClr val="tx1"/>
            </a:solidFill>
            <a:prstDash val="soli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45720" marR="45720" algn="ctr">
              <a:spcBef>
                <a:spcPts val="0"/>
              </a:spcBef>
              <a:spcAft>
                <a:spcPts val="0"/>
              </a:spcAft>
            </a:pPr>
            <a:r>
              <a:rPr lang="en-US" b="1" dirty="0">
                <a:solidFill>
                  <a:schemeClr val="accent1">
                    <a:lumMod val="50000"/>
                  </a:schemeClr>
                </a:solidFill>
              </a:rPr>
              <a:t>QEDm</a:t>
            </a:r>
            <a:br>
              <a:rPr lang="en-US" b="1" dirty="0">
                <a:solidFill>
                  <a:schemeClr val="accent1">
                    <a:lumMod val="50000"/>
                  </a:schemeClr>
                </a:solidFill>
              </a:rPr>
            </a:br>
            <a:r>
              <a:rPr lang="en-US" b="1" dirty="0">
                <a:solidFill>
                  <a:schemeClr val="accent1">
                    <a:lumMod val="50000"/>
                  </a:schemeClr>
                </a:solidFill>
              </a:rPr>
              <a:t>Clinical Data Consumer</a:t>
            </a:r>
            <a:endParaRPr lang="it-IT" b="1" dirty="0">
              <a:solidFill>
                <a:schemeClr val="accent1">
                  <a:lumMod val="50000"/>
                </a:schemeClr>
              </a:solidFill>
              <a:latin typeface="Times New Roman" panose="02020603050405020304" pitchFamily="18" charset="0"/>
              <a:ea typeface="Times New Roman" panose="02020603050405020304" pitchFamily="18" charset="0"/>
            </a:endParaRPr>
          </a:p>
        </p:txBody>
      </p:sp>
      <p:sp>
        <p:nvSpPr>
          <p:cNvPr id="53" name="Rettangolo 52"/>
          <p:cNvSpPr/>
          <p:nvPr/>
        </p:nvSpPr>
        <p:spPr>
          <a:xfrm>
            <a:off x="4587240" y="2847001"/>
            <a:ext cx="2648251" cy="813237"/>
          </a:xfrm>
          <a:prstGeom prst="rect">
            <a:avLst/>
          </a:prstGeom>
          <a:solidFill>
            <a:schemeClr val="bg1"/>
          </a:solidFill>
          <a:ln w="15875">
            <a:solidFill>
              <a:schemeClr val="tx1"/>
            </a:solidFill>
            <a:prstDash val="soli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45720" marR="45720" algn="ctr">
              <a:spcBef>
                <a:spcPts val="0"/>
              </a:spcBef>
              <a:spcAft>
                <a:spcPts val="0"/>
              </a:spcAft>
            </a:pPr>
            <a:r>
              <a:rPr lang="en-US" b="1" dirty="0">
                <a:solidFill>
                  <a:schemeClr val="accent1">
                    <a:lumMod val="50000"/>
                  </a:schemeClr>
                </a:solidFill>
              </a:rPr>
              <a:t>QEDm</a:t>
            </a:r>
            <a:br>
              <a:rPr lang="en-US" b="1" dirty="0">
                <a:solidFill>
                  <a:schemeClr val="accent1">
                    <a:lumMod val="50000"/>
                  </a:schemeClr>
                </a:solidFill>
              </a:rPr>
            </a:br>
            <a:r>
              <a:rPr lang="en-US" b="1" dirty="0">
                <a:solidFill>
                  <a:schemeClr val="accent1">
                    <a:lumMod val="50000"/>
                  </a:schemeClr>
                </a:solidFill>
              </a:rPr>
              <a:t>Clinical Data Source</a:t>
            </a:r>
            <a:endParaRPr lang="it-IT" b="1" dirty="0">
              <a:solidFill>
                <a:schemeClr val="accent1">
                  <a:lumMod val="50000"/>
                </a:schemeClr>
              </a:solidFill>
              <a:latin typeface="Times New Roman" panose="02020603050405020304" pitchFamily="18" charset="0"/>
              <a:ea typeface="Times New Roman" panose="02020603050405020304" pitchFamily="18" charset="0"/>
            </a:endParaRPr>
          </a:p>
        </p:txBody>
      </p:sp>
      <p:grpSp>
        <p:nvGrpSpPr>
          <p:cNvPr id="27" name="Gruppo 26"/>
          <p:cNvGrpSpPr/>
          <p:nvPr/>
        </p:nvGrpSpPr>
        <p:grpSpPr>
          <a:xfrm>
            <a:off x="3038687" y="3697540"/>
            <a:ext cx="203528" cy="2349932"/>
            <a:chOff x="3009429" y="3941380"/>
            <a:chExt cx="203528" cy="2349932"/>
          </a:xfrm>
        </p:grpSpPr>
        <p:sp>
          <p:nvSpPr>
            <p:cNvPr id="3" name="Esagono 2"/>
            <p:cNvSpPr/>
            <p:nvPr/>
          </p:nvSpPr>
          <p:spPr>
            <a:xfrm>
              <a:off x="3039729" y="4233475"/>
              <a:ext cx="173228" cy="162560"/>
            </a:xfrm>
            <a:prstGeom prst="hexagon">
              <a:avLst/>
            </a:prstGeom>
            <a:solidFill>
              <a:srgbClr val="FFC0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 name="Esagono 5"/>
            <p:cNvSpPr/>
            <p:nvPr/>
          </p:nvSpPr>
          <p:spPr>
            <a:xfrm>
              <a:off x="3039729" y="4501048"/>
              <a:ext cx="173228" cy="162560"/>
            </a:xfrm>
            <a:prstGeom prst="hexagon">
              <a:avLst/>
            </a:prstGeom>
            <a:solidFill>
              <a:srgbClr val="FFC0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Esagono 6"/>
            <p:cNvSpPr/>
            <p:nvPr/>
          </p:nvSpPr>
          <p:spPr>
            <a:xfrm>
              <a:off x="3039729" y="4774562"/>
              <a:ext cx="173228" cy="162560"/>
            </a:xfrm>
            <a:prstGeom prst="hexagon">
              <a:avLst/>
            </a:prstGeom>
            <a:solidFill>
              <a:srgbClr val="FFC0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1" name="Gruppo 10"/>
            <p:cNvGrpSpPr/>
            <p:nvPr/>
          </p:nvGrpSpPr>
          <p:grpSpPr>
            <a:xfrm>
              <a:off x="3009429" y="3941380"/>
              <a:ext cx="203528" cy="192389"/>
              <a:chOff x="7980352" y="1625600"/>
              <a:chExt cx="203528" cy="192389"/>
            </a:xfrm>
          </p:grpSpPr>
          <p:sp>
            <p:nvSpPr>
              <p:cNvPr id="5" name="Rettangolo con singolo angolo ritagliato 4"/>
              <p:cNvSpPr/>
              <p:nvPr/>
            </p:nvSpPr>
            <p:spPr>
              <a:xfrm>
                <a:off x="8031480" y="1625600"/>
                <a:ext cx="152400" cy="192389"/>
              </a:xfrm>
              <a:prstGeom prst="snip1Rect">
                <a:avLst>
                  <a:gd name="adj" fmla="val 25417"/>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Freccia a destra 7"/>
              <p:cNvSpPr/>
              <p:nvPr/>
            </p:nvSpPr>
            <p:spPr>
              <a:xfrm>
                <a:off x="7980352" y="1680211"/>
                <a:ext cx="123825" cy="83168"/>
              </a:xfrm>
              <a:prstGeom prst="rightArrow">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sp>
          <p:nvSpPr>
            <p:cNvPr id="19" name="Esagono 18"/>
            <p:cNvSpPr/>
            <p:nvPr/>
          </p:nvSpPr>
          <p:spPr>
            <a:xfrm>
              <a:off x="3039729" y="5044414"/>
              <a:ext cx="173228" cy="162560"/>
            </a:xfrm>
            <a:prstGeom prst="hexagon">
              <a:avLst/>
            </a:prstGeom>
            <a:no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0" name="Esagono 19"/>
            <p:cNvSpPr/>
            <p:nvPr/>
          </p:nvSpPr>
          <p:spPr>
            <a:xfrm>
              <a:off x="3039729" y="5318083"/>
              <a:ext cx="173228" cy="162560"/>
            </a:xfrm>
            <a:prstGeom prst="hexagon">
              <a:avLst/>
            </a:prstGeom>
            <a:solidFill>
              <a:srgbClr val="FFC0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1" name="Esagono 20"/>
            <p:cNvSpPr/>
            <p:nvPr/>
          </p:nvSpPr>
          <p:spPr>
            <a:xfrm>
              <a:off x="3039729" y="5591597"/>
              <a:ext cx="173228" cy="162560"/>
            </a:xfrm>
            <a:prstGeom prst="hexagon">
              <a:avLst/>
            </a:prstGeom>
            <a:solidFill>
              <a:srgbClr val="FFC0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2" name="Esagono 21"/>
            <p:cNvSpPr/>
            <p:nvPr/>
          </p:nvSpPr>
          <p:spPr>
            <a:xfrm>
              <a:off x="3039729" y="5855238"/>
              <a:ext cx="173228" cy="162560"/>
            </a:xfrm>
            <a:prstGeom prst="hexagon">
              <a:avLst/>
            </a:prstGeom>
            <a:no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3" name="Esagono 22"/>
            <p:cNvSpPr/>
            <p:nvPr/>
          </p:nvSpPr>
          <p:spPr>
            <a:xfrm>
              <a:off x="3039729" y="6128752"/>
              <a:ext cx="173228" cy="162560"/>
            </a:xfrm>
            <a:prstGeom prst="hexagon">
              <a:avLst/>
            </a:prstGeom>
            <a:no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grpSp>
        <p:nvGrpSpPr>
          <p:cNvPr id="75" name="Gruppo 74"/>
          <p:cNvGrpSpPr/>
          <p:nvPr/>
        </p:nvGrpSpPr>
        <p:grpSpPr>
          <a:xfrm>
            <a:off x="3040692" y="3700940"/>
            <a:ext cx="203528" cy="2349932"/>
            <a:chOff x="3009429" y="3941380"/>
            <a:chExt cx="203528" cy="2349932"/>
          </a:xfrm>
          <a:noFill/>
        </p:grpSpPr>
        <p:sp>
          <p:nvSpPr>
            <p:cNvPr id="76" name="Esagono 75"/>
            <p:cNvSpPr/>
            <p:nvPr/>
          </p:nvSpPr>
          <p:spPr>
            <a:xfrm>
              <a:off x="3039729" y="4233475"/>
              <a:ext cx="173228" cy="162560"/>
            </a:xfrm>
            <a:prstGeom prst="hexagon">
              <a:avLst/>
            </a:prstGeom>
            <a:grp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7" name="Esagono 76"/>
            <p:cNvSpPr/>
            <p:nvPr/>
          </p:nvSpPr>
          <p:spPr>
            <a:xfrm>
              <a:off x="3039729" y="4501048"/>
              <a:ext cx="173228" cy="162560"/>
            </a:xfrm>
            <a:prstGeom prst="hexagon">
              <a:avLst/>
            </a:prstGeom>
            <a:grp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9" name="Esagono 78"/>
            <p:cNvSpPr/>
            <p:nvPr/>
          </p:nvSpPr>
          <p:spPr>
            <a:xfrm>
              <a:off x="3039729" y="4774562"/>
              <a:ext cx="173228" cy="162560"/>
            </a:xfrm>
            <a:prstGeom prst="hexagon">
              <a:avLst/>
            </a:prstGeom>
            <a:grp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80" name="Gruppo 79"/>
            <p:cNvGrpSpPr/>
            <p:nvPr/>
          </p:nvGrpSpPr>
          <p:grpSpPr>
            <a:xfrm>
              <a:off x="3009429" y="3941380"/>
              <a:ext cx="203528" cy="192389"/>
              <a:chOff x="7980352" y="1625600"/>
              <a:chExt cx="203528" cy="192389"/>
            </a:xfrm>
            <a:grpFill/>
          </p:grpSpPr>
          <p:sp>
            <p:nvSpPr>
              <p:cNvPr id="87" name="Rettangolo con singolo angolo ritagliato 86"/>
              <p:cNvSpPr/>
              <p:nvPr/>
            </p:nvSpPr>
            <p:spPr>
              <a:xfrm>
                <a:off x="8031480" y="1625600"/>
                <a:ext cx="152400" cy="192389"/>
              </a:xfrm>
              <a:prstGeom prst="snip1Rect">
                <a:avLst>
                  <a:gd name="adj" fmla="val 25417"/>
                </a:avLst>
              </a:prstGeom>
              <a:grp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8" name="Freccia a destra 87"/>
              <p:cNvSpPr/>
              <p:nvPr/>
            </p:nvSpPr>
            <p:spPr>
              <a:xfrm>
                <a:off x="7980352" y="1680211"/>
                <a:ext cx="123825" cy="83168"/>
              </a:xfrm>
              <a:prstGeom prst="rightArrow">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sp>
          <p:nvSpPr>
            <p:cNvPr id="81" name="Esagono 80"/>
            <p:cNvSpPr/>
            <p:nvPr/>
          </p:nvSpPr>
          <p:spPr>
            <a:xfrm>
              <a:off x="3039729" y="5044414"/>
              <a:ext cx="173228" cy="162560"/>
            </a:xfrm>
            <a:prstGeom prst="hexagon">
              <a:avLst/>
            </a:prstGeom>
            <a:grp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2" name="Esagono 81"/>
            <p:cNvSpPr/>
            <p:nvPr/>
          </p:nvSpPr>
          <p:spPr>
            <a:xfrm>
              <a:off x="3039729" y="5318083"/>
              <a:ext cx="173228" cy="162560"/>
            </a:xfrm>
            <a:prstGeom prst="hexagon">
              <a:avLst/>
            </a:prstGeom>
            <a:grp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3" name="Esagono 82"/>
            <p:cNvSpPr/>
            <p:nvPr/>
          </p:nvSpPr>
          <p:spPr>
            <a:xfrm>
              <a:off x="3039729" y="5591597"/>
              <a:ext cx="173228" cy="162560"/>
            </a:xfrm>
            <a:prstGeom prst="hexagon">
              <a:avLst/>
            </a:prstGeom>
            <a:grp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4" name="Esagono 83"/>
            <p:cNvSpPr/>
            <p:nvPr/>
          </p:nvSpPr>
          <p:spPr>
            <a:xfrm>
              <a:off x="3039729" y="5855238"/>
              <a:ext cx="173228" cy="162560"/>
            </a:xfrm>
            <a:prstGeom prst="hexagon">
              <a:avLst/>
            </a:prstGeom>
            <a:grp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5" name="Esagono 84"/>
            <p:cNvSpPr/>
            <p:nvPr/>
          </p:nvSpPr>
          <p:spPr>
            <a:xfrm>
              <a:off x="3039729" y="6128752"/>
              <a:ext cx="173228" cy="162560"/>
            </a:xfrm>
            <a:prstGeom prst="hexagon">
              <a:avLst/>
            </a:prstGeom>
            <a:grp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grpSp>
        <p:nvGrpSpPr>
          <p:cNvPr id="89" name="Gruppo 88"/>
          <p:cNvGrpSpPr/>
          <p:nvPr/>
        </p:nvGrpSpPr>
        <p:grpSpPr>
          <a:xfrm>
            <a:off x="6957125" y="3694866"/>
            <a:ext cx="203528" cy="2349932"/>
            <a:chOff x="3009429" y="3941380"/>
            <a:chExt cx="203528" cy="2349932"/>
          </a:xfrm>
          <a:noFill/>
        </p:grpSpPr>
        <p:sp>
          <p:nvSpPr>
            <p:cNvPr id="90" name="Esagono 89"/>
            <p:cNvSpPr/>
            <p:nvPr/>
          </p:nvSpPr>
          <p:spPr>
            <a:xfrm>
              <a:off x="3039729" y="4233475"/>
              <a:ext cx="173228" cy="162560"/>
            </a:xfrm>
            <a:prstGeom prst="hexagon">
              <a:avLst/>
            </a:prstGeom>
            <a:grp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1" name="Esagono 90"/>
            <p:cNvSpPr/>
            <p:nvPr/>
          </p:nvSpPr>
          <p:spPr>
            <a:xfrm>
              <a:off x="3039729" y="4501048"/>
              <a:ext cx="173228" cy="162560"/>
            </a:xfrm>
            <a:prstGeom prst="hexagon">
              <a:avLst/>
            </a:prstGeom>
            <a:grp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3" name="Esagono 92"/>
            <p:cNvSpPr/>
            <p:nvPr/>
          </p:nvSpPr>
          <p:spPr>
            <a:xfrm>
              <a:off x="3039729" y="4774562"/>
              <a:ext cx="173228" cy="162560"/>
            </a:xfrm>
            <a:prstGeom prst="hexagon">
              <a:avLst/>
            </a:prstGeom>
            <a:grp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94" name="Gruppo 93"/>
            <p:cNvGrpSpPr/>
            <p:nvPr/>
          </p:nvGrpSpPr>
          <p:grpSpPr>
            <a:xfrm>
              <a:off x="3009429" y="3941380"/>
              <a:ext cx="203528" cy="192389"/>
              <a:chOff x="7980352" y="1625600"/>
              <a:chExt cx="203528" cy="192389"/>
            </a:xfrm>
            <a:grpFill/>
          </p:grpSpPr>
          <p:sp>
            <p:nvSpPr>
              <p:cNvPr id="101" name="Rettangolo con singolo angolo ritagliato 100"/>
              <p:cNvSpPr/>
              <p:nvPr/>
            </p:nvSpPr>
            <p:spPr>
              <a:xfrm>
                <a:off x="8031480" y="1625600"/>
                <a:ext cx="152400" cy="192389"/>
              </a:xfrm>
              <a:prstGeom prst="snip1Rect">
                <a:avLst>
                  <a:gd name="adj" fmla="val 25417"/>
                </a:avLst>
              </a:prstGeom>
              <a:grp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02" name="Freccia a destra 101"/>
              <p:cNvSpPr/>
              <p:nvPr/>
            </p:nvSpPr>
            <p:spPr>
              <a:xfrm>
                <a:off x="7980352" y="1680211"/>
                <a:ext cx="123825" cy="83168"/>
              </a:xfrm>
              <a:prstGeom prst="rightArrow">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sp>
          <p:nvSpPr>
            <p:cNvPr id="95" name="Esagono 94"/>
            <p:cNvSpPr/>
            <p:nvPr/>
          </p:nvSpPr>
          <p:spPr>
            <a:xfrm>
              <a:off x="3039729" y="5044414"/>
              <a:ext cx="173228" cy="162560"/>
            </a:xfrm>
            <a:prstGeom prst="hexagon">
              <a:avLst/>
            </a:prstGeom>
            <a:grp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7" name="Esagono 96"/>
            <p:cNvSpPr/>
            <p:nvPr/>
          </p:nvSpPr>
          <p:spPr>
            <a:xfrm>
              <a:off x="3039729" y="5318083"/>
              <a:ext cx="173228" cy="162560"/>
            </a:xfrm>
            <a:prstGeom prst="hexagon">
              <a:avLst/>
            </a:prstGeom>
            <a:grp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8" name="Esagono 97"/>
            <p:cNvSpPr/>
            <p:nvPr/>
          </p:nvSpPr>
          <p:spPr>
            <a:xfrm>
              <a:off x="3039729" y="5591597"/>
              <a:ext cx="173228" cy="162560"/>
            </a:xfrm>
            <a:prstGeom prst="hexagon">
              <a:avLst/>
            </a:prstGeom>
            <a:grp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9" name="Esagono 98"/>
            <p:cNvSpPr/>
            <p:nvPr/>
          </p:nvSpPr>
          <p:spPr>
            <a:xfrm>
              <a:off x="3039729" y="5855238"/>
              <a:ext cx="173228" cy="162560"/>
            </a:xfrm>
            <a:prstGeom prst="hexagon">
              <a:avLst/>
            </a:prstGeom>
            <a:grp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00" name="Esagono 99"/>
            <p:cNvSpPr/>
            <p:nvPr/>
          </p:nvSpPr>
          <p:spPr>
            <a:xfrm>
              <a:off x="3039729" y="6128752"/>
              <a:ext cx="173228" cy="162560"/>
            </a:xfrm>
            <a:prstGeom prst="hexagon">
              <a:avLst/>
            </a:prstGeom>
            <a:grp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grpSp>
        <p:nvGrpSpPr>
          <p:cNvPr id="35" name="Gruppo 34"/>
          <p:cNvGrpSpPr/>
          <p:nvPr/>
        </p:nvGrpSpPr>
        <p:grpSpPr>
          <a:xfrm>
            <a:off x="6960739" y="1975873"/>
            <a:ext cx="1863361" cy="4142788"/>
            <a:chOff x="6960739" y="1975873"/>
            <a:chExt cx="1863361" cy="4142788"/>
          </a:xfrm>
        </p:grpSpPr>
        <p:grpSp>
          <p:nvGrpSpPr>
            <p:cNvPr id="56" name="Gruppo 55"/>
            <p:cNvGrpSpPr/>
            <p:nvPr/>
          </p:nvGrpSpPr>
          <p:grpSpPr>
            <a:xfrm>
              <a:off x="6960739" y="3697540"/>
              <a:ext cx="203528" cy="2349932"/>
              <a:chOff x="3009429" y="3941380"/>
              <a:chExt cx="203528" cy="2349932"/>
            </a:xfrm>
          </p:grpSpPr>
          <p:sp>
            <p:nvSpPr>
              <p:cNvPr id="57" name="Esagono 56"/>
              <p:cNvSpPr/>
              <p:nvPr/>
            </p:nvSpPr>
            <p:spPr>
              <a:xfrm>
                <a:off x="3039729" y="4233475"/>
                <a:ext cx="173228" cy="162560"/>
              </a:xfrm>
              <a:prstGeom prst="hexagon">
                <a:avLst/>
              </a:prstGeom>
              <a:solidFill>
                <a:srgbClr val="FFC0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9" name="Esagono 58"/>
              <p:cNvSpPr/>
              <p:nvPr/>
            </p:nvSpPr>
            <p:spPr>
              <a:xfrm>
                <a:off x="3039729" y="4501048"/>
                <a:ext cx="173228" cy="162560"/>
              </a:xfrm>
              <a:prstGeom prst="hexagon">
                <a:avLst/>
              </a:prstGeom>
              <a:solidFill>
                <a:srgbClr val="FFC0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0" name="Esagono 59"/>
              <p:cNvSpPr/>
              <p:nvPr/>
            </p:nvSpPr>
            <p:spPr>
              <a:xfrm>
                <a:off x="3039729" y="4774562"/>
                <a:ext cx="173228" cy="162560"/>
              </a:xfrm>
              <a:prstGeom prst="hexagon">
                <a:avLst/>
              </a:prstGeom>
              <a:solidFill>
                <a:srgbClr val="FFC0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62" name="Gruppo 61"/>
              <p:cNvGrpSpPr/>
              <p:nvPr/>
            </p:nvGrpSpPr>
            <p:grpSpPr>
              <a:xfrm>
                <a:off x="3009429" y="3941380"/>
                <a:ext cx="203528" cy="192389"/>
                <a:chOff x="7980352" y="1625600"/>
                <a:chExt cx="203528" cy="192389"/>
              </a:xfrm>
            </p:grpSpPr>
            <p:sp>
              <p:nvSpPr>
                <p:cNvPr id="70" name="Rettangolo con singolo angolo ritagliato 69"/>
                <p:cNvSpPr/>
                <p:nvPr/>
              </p:nvSpPr>
              <p:spPr>
                <a:xfrm>
                  <a:off x="8031480" y="1625600"/>
                  <a:ext cx="152400" cy="192389"/>
                </a:xfrm>
                <a:prstGeom prst="snip1Rect">
                  <a:avLst>
                    <a:gd name="adj" fmla="val 25417"/>
                  </a:avLst>
                </a:prstGeom>
                <a:solidFill>
                  <a:schemeClr val="accent3"/>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1" name="Freccia a destra 70"/>
                <p:cNvSpPr/>
                <p:nvPr/>
              </p:nvSpPr>
              <p:spPr>
                <a:xfrm>
                  <a:off x="7980352" y="1680211"/>
                  <a:ext cx="123825" cy="83168"/>
                </a:xfrm>
                <a:prstGeom prst="rightArrow">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sp>
            <p:nvSpPr>
              <p:cNvPr id="63" name="Esagono 62"/>
              <p:cNvSpPr/>
              <p:nvPr/>
            </p:nvSpPr>
            <p:spPr>
              <a:xfrm>
                <a:off x="3039729" y="5044414"/>
                <a:ext cx="173228" cy="162560"/>
              </a:xfrm>
              <a:prstGeom prst="hexagon">
                <a:avLst/>
              </a:prstGeom>
              <a:no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5" name="Esagono 64"/>
              <p:cNvSpPr/>
              <p:nvPr/>
            </p:nvSpPr>
            <p:spPr>
              <a:xfrm>
                <a:off x="3039729" y="5318083"/>
                <a:ext cx="173228" cy="162560"/>
              </a:xfrm>
              <a:prstGeom prst="hexagon">
                <a:avLst/>
              </a:prstGeom>
              <a:solidFill>
                <a:srgbClr val="FFC0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6" name="Esagono 65"/>
              <p:cNvSpPr/>
              <p:nvPr/>
            </p:nvSpPr>
            <p:spPr>
              <a:xfrm>
                <a:off x="3039729" y="5591597"/>
                <a:ext cx="173228" cy="162560"/>
              </a:xfrm>
              <a:prstGeom prst="hexagon">
                <a:avLst/>
              </a:prstGeom>
              <a:solidFill>
                <a:srgbClr val="FFC000"/>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8" name="Esagono 67"/>
              <p:cNvSpPr/>
              <p:nvPr/>
            </p:nvSpPr>
            <p:spPr>
              <a:xfrm>
                <a:off x="3039729" y="5855238"/>
                <a:ext cx="173228" cy="162560"/>
              </a:xfrm>
              <a:prstGeom prst="hexagon">
                <a:avLst/>
              </a:prstGeom>
              <a:no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9" name="Esagono 68"/>
              <p:cNvSpPr/>
              <p:nvPr/>
            </p:nvSpPr>
            <p:spPr>
              <a:xfrm>
                <a:off x="3039729" y="6128752"/>
                <a:ext cx="173228" cy="162560"/>
              </a:xfrm>
              <a:prstGeom prst="hexagon">
                <a:avLst/>
              </a:prstGeom>
              <a:no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grpSp>
          <p:nvGrpSpPr>
            <p:cNvPr id="31" name="Gruppo 30"/>
            <p:cNvGrpSpPr/>
            <p:nvPr/>
          </p:nvGrpSpPr>
          <p:grpSpPr>
            <a:xfrm>
              <a:off x="7164267" y="1975873"/>
              <a:ext cx="1659833" cy="4142788"/>
              <a:chOff x="7164267" y="1975873"/>
              <a:chExt cx="1659833" cy="4142788"/>
            </a:xfrm>
          </p:grpSpPr>
          <p:grpSp>
            <p:nvGrpSpPr>
              <p:cNvPr id="28" name="Gruppo 27"/>
              <p:cNvGrpSpPr/>
              <p:nvPr/>
            </p:nvGrpSpPr>
            <p:grpSpPr>
              <a:xfrm>
                <a:off x="7164267" y="1975873"/>
                <a:ext cx="1659833" cy="4142788"/>
                <a:chOff x="7164267" y="1975873"/>
                <a:chExt cx="1659833" cy="4142788"/>
              </a:xfrm>
            </p:grpSpPr>
            <p:sp>
              <p:nvSpPr>
                <p:cNvPr id="86" name="Rettangolo 85"/>
                <p:cNvSpPr/>
                <p:nvPr/>
              </p:nvSpPr>
              <p:spPr>
                <a:xfrm>
                  <a:off x="7235491" y="2859573"/>
                  <a:ext cx="1077452" cy="3259088"/>
                </a:xfrm>
                <a:prstGeom prst="rect">
                  <a:avLst/>
                </a:prstGeom>
                <a:solidFill>
                  <a:schemeClr val="bg1">
                    <a:lumMod val="85000"/>
                  </a:schemeClr>
                </a:solidFill>
                <a:ln w="15875">
                  <a:solidFill>
                    <a:schemeClr val="tx1"/>
                  </a:solidFill>
                  <a:prstDash val="lgDash"/>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it-IT" sz="2000" b="1" dirty="0">
                      <a:solidFill>
                        <a:schemeClr val="tx2">
                          <a:lumMod val="75000"/>
                        </a:schemeClr>
                      </a:solidFill>
                    </a:rPr>
                    <a:t>mXDE</a:t>
                  </a:r>
                  <a:r>
                    <a:rPr lang="it-IT" b="1" dirty="0">
                      <a:solidFill>
                        <a:schemeClr val="tx2">
                          <a:lumMod val="75000"/>
                        </a:schemeClr>
                      </a:solidFill>
                    </a:rPr>
                    <a:t/>
                  </a:r>
                  <a:br>
                    <a:rPr lang="it-IT" b="1" dirty="0">
                      <a:solidFill>
                        <a:schemeClr val="tx2">
                          <a:lumMod val="75000"/>
                        </a:schemeClr>
                      </a:solidFill>
                    </a:rPr>
                  </a:br>
                  <a:r>
                    <a:rPr lang="en-US" sz="1600" b="1" dirty="0">
                      <a:solidFill>
                        <a:schemeClr val="tx2">
                          <a:lumMod val="75000"/>
                        </a:schemeClr>
                      </a:solidFill>
                    </a:rPr>
                    <a:t>Data Element Extractor</a:t>
                  </a:r>
                  <a:endParaRPr lang="en-US" b="1" dirty="0">
                    <a:solidFill>
                      <a:schemeClr val="tx2">
                        <a:lumMod val="75000"/>
                      </a:schemeClr>
                    </a:solidFill>
                  </a:endParaRPr>
                </a:p>
              </p:txBody>
            </p:sp>
            <p:grpSp>
              <p:nvGrpSpPr>
                <p:cNvPr id="45" name="Gruppo 49"/>
                <p:cNvGrpSpPr/>
                <p:nvPr/>
              </p:nvGrpSpPr>
              <p:grpSpPr>
                <a:xfrm>
                  <a:off x="8032815" y="1975873"/>
                  <a:ext cx="791285" cy="1055146"/>
                  <a:chOff x="2268062" y="276597"/>
                  <a:chExt cx="295567" cy="361634"/>
                </a:xfrm>
              </p:grpSpPr>
              <p:sp>
                <p:nvSpPr>
                  <p:cNvPr id="48" name="Rettangolo con singolo angolo ritagliato 52"/>
                  <p:cNvSpPr/>
                  <p:nvPr/>
                </p:nvSpPr>
                <p:spPr>
                  <a:xfrm>
                    <a:off x="2268062" y="276597"/>
                    <a:ext cx="268963" cy="358190"/>
                  </a:xfrm>
                  <a:prstGeom prst="snip1Rect">
                    <a:avLst>
                      <a:gd name="adj" fmla="val 23510"/>
                    </a:avLst>
                  </a:prstGeom>
                  <a:solidFill>
                    <a:srgbClr val="70AD47">
                      <a:lumMod val="40000"/>
                      <a:lumOff val="60000"/>
                    </a:srgbClr>
                  </a:solidFill>
                  <a:ln w="6350" cap="flat" cmpd="sng" algn="ctr">
                    <a:solidFill>
                      <a:srgbClr val="70AD47">
                        <a:lumMod val="75000"/>
                      </a:srgbClr>
                    </a:solidFill>
                    <a:prstDash val="solid"/>
                    <a:miter lim="800000"/>
                  </a:ln>
                  <a:effectLst>
                    <a:outerShdw blurRad="50800" dist="38100" dir="2700000" algn="tl" rotWithShape="0">
                      <a:prstClr val="black">
                        <a:alpha val="40000"/>
                      </a:prstClr>
                    </a:outerShdw>
                  </a:effectLst>
                </p:spPr>
                <p:txBody>
                  <a:bodyPr lIns="0" tIns="0" rIns="0" bIns="0" rtlCol="0" anchor="t" anchorCtr="0"/>
                  <a:lstStyle/>
                  <a:p>
                    <a:pPr marL="0" marR="0" lvl="0" indent="0" algn="ctr" defTabSz="914400" eaLnBrk="1" fontAlgn="auto" latinLnBrk="0" hangingPunct="1">
                      <a:lnSpc>
                        <a:spcPct val="100000"/>
                      </a:lnSpc>
                      <a:spcBef>
                        <a:spcPts val="600"/>
                      </a:spcBef>
                      <a:spcAft>
                        <a:spcPts val="600"/>
                      </a:spcAft>
                      <a:buClrTx/>
                      <a:buSzTx/>
                      <a:buFontTx/>
                      <a:buNone/>
                      <a:tabLst/>
                      <a:defRPr/>
                    </a:pPr>
                    <a:r>
                      <a:rPr kumimoji="0" lang="en-US" sz="1400" b="1" i="0" u="none" strike="noStrike" kern="0" cap="none" spc="0" normalizeH="0" baseline="0" noProof="0" dirty="0">
                        <a:ln>
                          <a:noFill/>
                        </a:ln>
                        <a:solidFill>
                          <a:srgbClr val="70AD47">
                            <a:lumMod val="50000"/>
                          </a:srgbClr>
                        </a:solidFill>
                        <a:effectLst/>
                        <a:uLnTx/>
                        <a:uFillTx/>
                        <a:latin typeface="Arial Narrow" panose="020B0606020202030204" pitchFamily="34" charset="0"/>
                        <a:ea typeface="Times New Roman" panose="02020603050405020304" pitchFamily="18" charset="0"/>
                        <a:cs typeface="Times New Roman" panose="02020603050405020304" pitchFamily="18" charset="0"/>
                      </a:rPr>
                      <a:t>CDA</a:t>
                    </a:r>
                    <a:endParaRPr kumimoji="0" lang="it-IT" sz="2000" b="0" i="0" u="none" strike="noStrike" kern="0" cap="none" spc="0" normalizeH="0" baseline="0" noProof="0" dirty="0">
                      <a:ln>
                        <a:noFill/>
                      </a:ln>
                      <a:solidFill>
                        <a:srgbClr val="70AD47">
                          <a:lumMod val="50000"/>
                        </a:srgbClr>
                      </a:solidFill>
                      <a:effectLst/>
                      <a:uLnTx/>
                      <a:uFillTx/>
                      <a:latin typeface="Times New Roman" panose="02020603050405020304" pitchFamily="18" charset="0"/>
                      <a:ea typeface="Times New Roman" panose="02020603050405020304" pitchFamily="18" charset="0"/>
                      <a:cs typeface="+mn-cs"/>
                    </a:endParaRPr>
                  </a:p>
                </p:txBody>
              </p:sp>
              <p:graphicFrame>
                <p:nvGraphicFramePr>
                  <p:cNvPr id="49" name="Diagramma 53"/>
                  <p:cNvGraphicFramePr/>
                  <p:nvPr/>
                </p:nvGraphicFramePr>
                <p:xfrm>
                  <a:off x="2275570" y="360019"/>
                  <a:ext cx="288059" cy="2782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cxnSp>
              <p:nvCxnSpPr>
                <p:cNvPr id="58" name="Connettore curvo 57"/>
                <p:cNvCxnSpPr>
                  <a:cxnSpLocks/>
                  <a:stCxn id="59" idx="0"/>
                </p:cNvCxnSpPr>
                <p:nvPr/>
              </p:nvCxnSpPr>
              <p:spPr>
                <a:xfrm flipV="1">
                  <a:off x="7164267" y="2804160"/>
                  <a:ext cx="1116133" cy="1534328"/>
                </a:xfrm>
                <a:prstGeom prst="curvedConnector2">
                  <a:avLst/>
                </a:prstGeom>
                <a:ln w="12700">
                  <a:solidFill>
                    <a:schemeClr val="accent6">
                      <a:lumMod val="75000"/>
                    </a:schemeClr>
                  </a:solidFill>
                  <a:prstDash val="dash"/>
                  <a:headEnd type="none"/>
                  <a:tailEnd type="stealth"/>
                </a:ln>
              </p:spPr>
              <p:style>
                <a:lnRef idx="2">
                  <a:schemeClr val="accent1"/>
                </a:lnRef>
                <a:fillRef idx="0">
                  <a:schemeClr val="accent1"/>
                </a:fillRef>
                <a:effectRef idx="1">
                  <a:schemeClr val="accent1"/>
                </a:effectRef>
                <a:fontRef idx="minor">
                  <a:schemeClr val="tx1"/>
                </a:fontRef>
              </p:style>
            </p:cxnSp>
            <p:cxnSp>
              <p:nvCxnSpPr>
                <p:cNvPr id="61" name="Connettore curvo 60"/>
                <p:cNvCxnSpPr>
                  <a:cxnSpLocks/>
                  <a:stCxn id="60" idx="0"/>
                </p:cNvCxnSpPr>
                <p:nvPr/>
              </p:nvCxnSpPr>
              <p:spPr>
                <a:xfrm flipV="1">
                  <a:off x="7164267" y="2613572"/>
                  <a:ext cx="1221023" cy="1998430"/>
                </a:xfrm>
                <a:prstGeom prst="curvedConnector2">
                  <a:avLst/>
                </a:prstGeom>
                <a:ln w="12700">
                  <a:solidFill>
                    <a:schemeClr val="accent6">
                      <a:lumMod val="75000"/>
                    </a:schemeClr>
                  </a:solidFill>
                  <a:prstDash val="dash"/>
                  <a:headEnd type="none"/>
                  <a:tailEnd type="stealth"/>
                </a:ln>
              </p:spPr>
              <p:style>
                <a:lnRef idx="2">
                  <a:schemeClr val="accent1"/>
                </a:lnRef>
                <a:fillRef idx="0">
                  <a:schemeClr val="accent1"/>
                </a:fillRef>
                <a:effectRef idx="1">
                  <a:schemeClr val="accent1"/>
                </a:effectRef>
                <a:fontRef idx="minor">
                  <a:schemeClr val="tx1"/>
                </a:fontRef>
              </p:style>
            </p:cxnSp>
            <p:cxnSp>
              <p:nvCxnSpPr>
                <p:cNvPr id="64" name="Connettore curvo 63"/>
                <p:cNvCxnSpPr>
                  <a:cxnSpLocks/>
                  <a:stCxn id="65" idx="0"/>
                </p:cNvCxnSpPr>
                <p:nvPr/>
              </p:nvCxnSpPr>
              <p:spPr>
                <a:xfrm flipV="1">
                  <a:off x="7164267" y="2453785"/>
                  <a:ext cx="1311713" cy="2701738"/>
                </a:xfrm>
                <a:prstGeom prst="curvedConnector2">
                  <a:avLst/>
                </a:prstGeom>
                <a:ln w="12700">
                  <a:solidFill>
                    <a:schemeClr val="accent6">
                      <a:lumMod val="75000"/>
                    </a:schemeClr>
                  </a:solidFill>
                  <a:prstDash val="dash"/>
                  <a:headEnd type="none"/>
                  <a:tailEnd type="stealth"/>
                </a:ln>
              </p:spPr>
              <p:style>
                <a:lnRef idx="2">
                  <a:schemeClr val="accent1"/>
                </a:lnRef>
                <a:fillRef idx="0">
                  <a:schemeClr val="accent1"/>
                </a:fillRef>
                <a:effectRef idx="1">
                  <a:schemeClr val="accent1"/>
                </a:effectRef>
                <a:fontRef idx="minor">
                  <a:schemeClr val="tx1"/>
                </a:fontRef>
              </p:style>
            </p:cxnSp>
            <p:cxnSp>
              <p:nvCxnSpPr>
                <p:cNvPr id="73" name="Connettore curvo 72"/>
                <p:cNvCxnSpPr>
                  <a:cxnSpLocks/>
                  <a:stCxn id="57" idx="0"/>
                </p:cNvCxnSpPr>
                <p:nvPr/>
              </p:nvCxnSpPr>
              <p:spPr>
                <a:xfrm flipV="1">
                  <a:off x="7164267" y="2453785"/>
                  <a:ext cx="1095813" cy="1617130"/>
                </a:xfrm>
                <a:prstGeom prst="curvedConnector2">
                  <a:avLst/>
                </a:prstGeom>
                <a:ln w="12700">
                  <a:solidFill>
                    <a:schemeClr val="accent6">
                      <a:lumMod val="75000"/>
                    </a:schemeClr>
                  </a:solidFill>
                  <a:prstDash val="dash"/>
                  <a:headEnd type="none"/>
                  <a:tailEnd type="stealth"/>
                </a:ln>
              </p:spPr>
              <p:style>
                <a:lnRef idx="2">
                  <a:schemeClr val="accent1"/>
                </a:lnRef>
                <a:fillRef idx="0">
                  <a:schemeClr val="accent1"/>
                </a:fillRef>
                <a:effectRef idx="1">
                  <a:schemeClr val="accent1"/>
                </a:effectRef>
                <a:fontRef idx="minor">
                  <a:schemeClr val="tx1"/>
                </a:fontRef>
              </p:style>
            </p:cxnSp>
            <p:cxnSp>
              <p:nvCxnSpPr>
                <p:cNvPr id="67" name="Connettore curvo 66"/>
                <p:cNvCxnSpPr>
                  <a:cxnSpLocks/>
                  <a:stCxn id="66" idx="0"/>
                </p:cNvCxnSpPr>
                <p:nvPr/>
              </p:nvCxnSpPr>
              <p:spPr>
                <a:xfrm flipV="1">
                  <a:off x="7164267" y="2804160"/>
                  <a:ext cx="1332033" cy="2624877"/>
                </a:xfrm>
                <a:prstGeom prst="curvedConnector2">
                  <a:avLst/>
                </a:prstGeom>
                <a:ln w="12700">
                  <a:solidFill>
                    <a:schemeClr val="accent6">
                      <a:lumMod val="75000"/>
                    </a:schemeClr>
                  </a:solidFill>
                  <a:prstDash val="dash"/>
                  <a:headEnd type="none"/>
                  <a:tailEnd type="stealth"/>
                </a:ln>
              </p:spPr>
              <p:style>
                <a:lnRef idx="2">
                  <a:schemeClr val="accent1"/>
                </a:lnRef>
                <a:fillRef idx="0">
                  <a:schemeClr val="accent1"/>
                </a:fillRef>
                <a:effectRef idx="1">
                  <a:schemeClr val="accent1"/>
                </a:effectRef>
                <a:fontRef idx="minor">
                  <a:schemeClr val="tx1"/>
                </a:fontRef>
              </p:style>
            </p:cxnSp>
          </p:grpSp>
          <p:cxnSp>
            <p:nvCxnSpPr>
              <p:cNvPr id="103" name="Connettore curvo 102"/>
              <p:cNvCxnSpPr>
                <a:cxnSpLocks/>
              </p:cNvCxnSpPr>
              <p:nvPr/>
            </p:nvCxnSpPr>
            <p:spPr>
              <a:xfrm flipV="1">
                <a:off x="7164267" y="2936240"/>
                <a:ext cx="879400" cy="857495"/>
              </a:xfrm>
              <a:prstGeom prst="curvedConnector3">
                <a:avLst>
                  <a:gd name="adj1" fmla="val 50000"/>
                </a:avLst>
              </a:prstGeom>
              <a:ln w="15875">
                <a:solidFill>
                  <a:srgbClr val="0070C0"/>
                </a:solidFill>
                <a:prstDash val="dash"/>
                <a:headEnd type="none" w="lg" len="lg"/>
                <a:tailEnd type="stealth" w="lg" len="lg"/>
              </a:ln>
            </p:spPr>
            <p:style>
              <a:lnRef idx="2">
                <a:schemeClr val="accent1"/>
              </a:lnRef>
              <a:fillRef idx="0">
                <a:schemeClr val="accent1"/>
              </a:fillRef>
              <a:effectRef idx="1">
                <a:schemeClr val="accent1"/>
              </a:effectRef>
              <a:fontRef idx="minor">
                <a:schemeClr val="tx1"/>
              </a:fontRef>
            </p:style>
          </p:cxnSp>
        </p:grpSp>
      </p:grpSp>
      <p:grpSp>
        <p:nvGrpSpPr>
          <p:cNvPr id="39" name="Gruppo 38"/>
          <p:cNvGrpSpPr/>
          <p:nvPr/>
        </p:nvGrpSpPr>
        <p:grpSpPr>
          <a:xfrm>
            <a:off x="3242215" y="2986523"/>
            <a:ext cx="1472025" cy="2741093"/>
            <a:chOff x="3242215" y="2986523"/>
            <a:chExt cx="1472025" cy="2741093"/>
          </a:xfrm>
        </p:grpSpPr>
        <p:grpSp>
          <p:nvGrpSpPr>
            <p:cNvPr id="29" name="Gruppo 28"/>
            <p:cNvGrpSpPr/>
            <p:nvPr/>
          </p:nvGrpSpPr>
          <p:grpSpPr>
            <a:xfrm>
              <a:off x="3242215" y="3535332"/>
              <a:ext cx="1472025" cy="2192284"/>
              <a:chOff x="3242215" y="3535332"/>
              <a:chExt cx="1472025" cy="2192284"/>
            </a:xfrm>
          </p:grpSpPr>
          <p:grpSp>
            <p:nvGrpSpPr>
              <p:cNvPr id="133" name="Gruppo 132"/>
              <p:cNvGrpSpPr/>
              <p:nvPr/>
            </p:nvGrpSpPr>
            <p:grpSpPr>
              <a:xfrm>
                <a:off x="3242215" y="3814109"/>
                <a:ext cx="1472025" cy="1614928"/>
                <a:chOff x="3289376" y="4057949"/>
                <a:chExt cx="782752" cy="1614928"/>
              </a:xfrm>
            </p:grpSpPr>
            <p:cxnSp>
              <p:nvCxnSpPr>
                <p:cNvPr id="126" name="Connettore 2 125"/>
                <p:cNvCxnSpPr/>
                <p:nvPr/>
              </p:nvCxnSpPr>
              <p:spPr>
                <a:xfrm>
                  <a:off x="3289377" y="4582328"/>
                  <a:ext cx="782751" cy="0"/>
                </a:xfrm>
                <a:prstGeom prst="straightConnector1">
                  <a:avLst/>
                </a:prstGeom>
                <a:ln w="12700">
                  <a:solidFill>
                    <a:schemeClr val="accent6">
                      <a:lumMod val="75000"/>
                    </a:schemeClr>
                  </a:solidFill>
                  <a:prstDash val="solid"/>
                  <a:tailEnd type="stealth" w="lg" len="med"/>
                </a:ln>
              </p:spPr>
              <p:style>
                <a:lnRef idx="2">
                  <a:schemeClr val="accent1"/>
                </a:lnRef>
                <a:fillRef idx="0">
                  <a:schemeClr val="accent1"/>
                </a:fillRef>
                <a:effectRef idx="1">
                  <a:schemeClr val="accent1"/>
                </a:effectRef>
                <a:fontRef idx="minor">
                  <a:schemeClr val="tx1"/>
                </a:fontRef>
              </p:style>
            </p:cxnSp>
            <p:cxnSp>
              <p:nvCxnSpPr>
                <p:cNvPr id="127" name="Connettore 2 126"/>
                <p:cNvCxnSpPr/>
                <p:nvPr/>
              </p:nvCxnSpPr>
              <p:spPr>
                <a:xfrm>
                  <a:off x="3289377" y="4314755"/>
                  <a:ext cx="782751" cy="0"/>
                </a:xfrm>
                <a:prstGeom prst="straightConnector1">
                  <a:avLst/>
                </a:prstGeom>
                <a:ln w="12700">
                  <a:solidFill>
                    <a:schemeClr val="accent6">
                      <a:lumMod val="75000"/>
                    </a:schemeClr>
                  </a:solidFill>
                  <a:prstDash val="solid"/>
                  <a:tailEnd type="stealth" w="lg" len="med"/>
                </a:ln>
              </p:spPr>
              <p:style>
                <a:lnRef idx="2">
                  <a:schemeClr val="accent1"/>
                </a:lnRef>
                <a:fillRef idx="0">
                  <a:schemeClr val="accent1"/>
                </a:fillRef>
                <a:effectRef idx="1">
                  <a:schemeClr val="accent1"/>
                </a:effectRef>
                <a:fontRef idx="minor">
                  <a:schemeClr val="tx1"/>
                </a:fontRef>
              </p:style>
            </p:cxnSp>
            <p:cxnSp>
              <p:nvCxnSpPr>
                <p:cNvPr id="128" name="Connettore 2 127"/>
                <p:cNvCxnSpPr/>
                <p:nvPr/>
              </p:nvCxnSpPr>
              <p:spPr>
                <a:xfrm>
                  <a:off x="3289377" y="4860074"/>
                  <a:ext cx="782751" cy="0"/>
                </a:xfrm>
                <a:prstGeom prst="straightConnector1">
                  <a:avLst/>
                </a:prstGeom>
                <a:ln w="12700">
                  <a:solidFill>
                    <a:schemeClr val="accent6">
                      <a:lumMod val="75000"/>
                    </a:schemeClr>
                  </a:solidFill>
                  <a:prstDash val="solid"/>
                  <a:tailEnd type="stealth" w="lg" len="med"/>
                </a:ln>
              </p:spPr>
              <p:style>
                <a:lnRef idx="2">
                  <a:schemeClr val="accent1"/>
                </a:lnRef>
                <a:fillRef idx="0">
                  <a:schemeClr val="accent1"/>
                </a:fillRef>
                <a:effectRef idx="1">
                  <a:schemeClr val="accent1"/>
                </a:effectRef>
                <a:fontRef idx="minor">
                  <a:schemeClr val="tx1"/>
                </a:fontRef>
              </p:style>
            </p:cxnSp>
            <p:cxnSp>
              <p:nvCxnSpPr>
                <p:cNvPr id="129" name="Connettore 2 128"/>
                <p:cNvCxnSpPr/>
                <p:nvPr/>
              </p:nvCxnSpPr>
              <p:spPr>
                <a:xfrm>
                  <a:off x="3289377" y="5391403"/>
                  <a:ext cx="782751" cy="0"/>
                </a:xfrm>
                <a:prstGeom prst="straightConnector1">
                  <a:avLst/>
                </a:prstGeom>
                <a:ln w="12700">
                  <a:solidFill>
                    <a:schemeClr val="accent6">
                      <a:lumMod val="75000"/>
                    </a:schemeClr>
                  </a:solidFill>
                  <a:prstDash val="solid"/>
                  <a:tailEnd type="stealth" w="lg" len="med"/>
                </a:ln>
              </p:spPr>
              <p:style>
                <a:lnRef idx="2">
                  <a:schemeClr val="accent1"/>
                </a:lnRef>
                <a:fillRef idx="0">
                  <a:schemeClr val="accent1"/>
                </a:fillRef>
                <a:effectRef idx="1">
                  <a:schemeClr val="accent1"/>
                </a:effectRef>
                <a:fontRef idx="minor">
                  <a:schemeClr val="tx1"/>
                </a:fontRef>
              </p:style>
            </p:cxnSp>
            <p:cxnSp>
              <p:nvCxnSpPr>
                <p:cNvPr id="130" name="Connettore 2 129"/>
                <p:cNvCxnSpPr/>
                <p:nvPr/>
              </p:nvCxnSpPr>
              <p:spPr>
                <a:xfrm>
                  <a:off x="3289377" y="5672877"/>
                  <a:ext cx="782751" cy="0"/>
                </a:xfrm>
                <a:prstGeom prst="straightConnector1">
                  <a:avLst/>
                </a:prstGeom>
                <a:ln w="12700">
                  <a:solidFill>
                    <a:schemeClr val="accent6">
                      <a:lumMod val="75000"/>
                    </a:schemeClr>
                  </a:solidFill>
                  <a:prstDash val="solid"/>
                  <a:tailEnd type="stealth" w="lg" len="med"/>
                </a:ln>
              </p:spPr>
              <p:style>
                <a:lnRef idx="2">
                  <a:schemeClr val="accent1"/>
                </a:lnRef>
                <a:fillRef idx="0">
                  <a:schemeClr val="accent1"/>
                </a:fillRef>
                <a:effectRef idx="1">
                  <a:schemeClr val="accent1"/>
                </a:effectRef>
                <a:fontRef idx="minor">
                  <a:schemeClr val="tx1"/>
                </a:fontRef>
              </p:style>
            </p:cxnSp>
            <p:cxnSp>
              <p:nvCxnSpPr>
                <p:cNvPr id="132" name="Connettore 2 131"/>
                <p:cNvCxnSpPr/>
                <p:nvPr/>
              </p:nvCxnSpPr>
              <p:spPr>
                <a:xfrm>
                  <a:off x="3289376" y="4057949"/>
                  <a:ext cx="782751" cy="0"/>
                </a:xfrm>
                <a:prstGeom prst="straightConnector1">
                  <a:avLst/>
                </a:prstGeom>
                <a:ln w="12700">
                  <a:solidFill>
                    <a:schemeClr val="accent6">
                      <a:lumMod val="75000"/>
                    </a:schemeClr>
                  </a:solidFill>
                  <a:prstDash val="solid"/>
                  <a:tailEnd type="stealth" w="lg" len="med"/>
                </a:ln>
              </p:spPr>
              <p:style>
                <a:lnRef idx="2">
                  <a:schemeClr val="accent1"/>
                </a:lnRef>
                <a:fillRef idx="0">
                  <a:schemeClr val="accent1"/>
                </a:fillRef>
                <a:effectRef idx="1">
                  <a:schemeClr val="accent1"/>
                </a:effectRef>
                <a:fontRef idx="minor">
                  <a:schemeClr val="tx1"/>
                </a:fontRef>
              </p:style>
            </p:cxnSp>
          </p:grpSp>
          <p:sp>
            <p:nvSpPr>
              <p:cNvPr id="72" name="Rettangolo 71"/>
              <p:cNvSpPr/>
              <p:nvPr/>
            </p:nvSpPr>
            <p:spPr>
              <a:xfrm rot="16200000">
                <a:off x="2956044" y="4369864"/>
                <a:ext cx="2192284" cy="523220"/>
              </a:xfrm>
              <a:prstGeom prst="rect">
                <a:avLst/>
              </a:prstGeom>
              <a:noFill/>
            </p:spPr>
            <p:txBody>
              <a:bodyPr wrap="square">
                <a:spAutoFit/>
              </a:bodyPr>
              <a:lstStyle/>
              <a:p>
                <a:pPr algn="ctr"/>
                <a:r>
                  <a:rPr lang="en-US" sz="1400" b="1" dirty="0">
                    <a:solidFill>
                      <a:schemeClr val="accent6">
                        <a:lumMod val="75000"/>
                      </a:schemeClr>
                    </a:solidFill>
                  </a:rPr>
                  <a:t>Accessing Data Elements</a:t>
                </a:r>
                <a:br>
                  <a:rPr lang="en-US" sz="1400" b="1" dirty="0">
                    <a:solidFill>
                      <a:schemeClr val="accent6">
                        <a:lumMod val="75000"/>
                      </a:schemeClr>
                    </a:solidFill>
                  </a:rPr>
                </a:br>
                <a:r>
                  <a:rPr lang="en-US" sz="1400" b="1" dirty="0">
                    <a:solidFill>
                      <a:schemeClr val="accent6">
                        <a:lumMod val="75000"/>
                      </a:schemeClr>
                    </a:solidFill>
                  </a:rPr>
                  <a:t>with Provenance</a:t>
                </a:r>
                <a:endParaRPr lang="it-IT" sz="1400" b="1" dirty="0">
                  <a:solidFill>
                    <a:schemeClr val="accent6">
                      <a:lumMod val="75000"/>
                    </a:schemeClr>
                  </a:solidFill>
                </a:endParaRPr>
              </a:p>
            </p:txBody>
          </p:sp>
        </p:grpSp>
        <p:cxnSp>
          <p:nvCxnSpPr>
            <p:cNvPr id="38" name="Connettore 2 37"/>
            <p:cNvCxnSpPr>
              <a:stCxn id="177" idx="3"/>
              <a:endCxn id="53" idx="1"/>
            </p:cNvCxnSpPr>
            <p:nvPr/>
          </p:nvCxnSpPr>
          <p:spPr>
            <a:xfrm flipV="1">
              <a:off x="3309388" y="3253620"/>
              <a:ext cx="1277852" cy="3537"/>
            </a:xfrm>
            <a:prstGeom prst="straightConnector1">
              <a:avLst/>
            </a:prstGeom>
            <a:ln w="1905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104" name="Rettangolo 103"/>
            <p:cNvSpPr/>
            <p:nvPr/>
          </p:nvSpPr>
          <p:spPr>
            <a:xfrm>
              <a:off x="3329038" y="2986523"/>
              <a:ext cx="1215529" cy="523220"/>
            </a:xfrm>
            <a:prstGeom prst="rect">
              <a:avLst/>
            </a:prstGeom>
          </p:spPr>
          <p:txBody>
            <a:bodyPr wrap="square">
              <a:spAutoFit/>
            </a:bodyPr>
            <a:lstStyle/>
            <a:p>
              <a:pPr algn="ctr"/>
              <a:r>
                <a:rPr lang="en-US" sz="1400" b="1" dirty="0"/>
                <a:t>Mobile Query Existing Data</a:t>
              </a:r>
              <a:endParaRPr lang="it-IT" sz="1400" b="1" dirty="0"/>
            </a:p>
          </p:txBody>
        </p:sp>
      </p:grpSp>
      <p:grpSp>
        <p:nvGrpSpPr>
          <p:cNvPr id="40" name="Gruppo 39"/>
          <p:cNvGrpSpPr/>
          <p:nvPr/>
        </p:nvGrpSpPr>
        <p:grpSpPr>
          <a:xfrm>
            <a:off x="675007" y="1850305"/>
            <a:ext cx="7420023" cy="1943431"/>
            <a:chOff x="675007" y="1850305"/>
            <a:chExt cx="7420023" cy="1943431"/>
          </a:xfrm>
        </p:grpSpPr>
        <p:grpSp>
          <p:nvGrpSpPr>
            <p:cNvPr id="26" name="Gruppo 25"/>
            <p:cNvGrpSpPr/>
            <p:nvPr/>
          </p:nvGrpSpPr>
          <p:grpSpPr>
            <a:xfrm>
              <a:off x="675007" y="1850305"/>
              <a:ext cx="7420023" cy="1943431"/>
              <a:chOff x="675007" y="1850305"/>
              <a:chExt cx="7420023" cy="1943431"/>
            </a:xfrm>
          </p:grpSpPr>
          <p:sp>
            <p:nvSpPr>
              <p:cNvPr id="92" name="Rettangolo 91"/>
              <p:cNvSpPr/>
              <p:nvPr/>
            </p:nvSpPr>
            <p:spPr>
              <a:xfrm>
                <a:off x="675007" y="1850305"/>
                <a:ext cx="2643627" cy="1009267"/>
              </a:xfrm>
              <a:prstGeom prst="rect">
                <a:avLst/>
              </a:prstGeom>
              <a:solidFill>
                <a:schemeClr val="bg1">
                  <a:lumMod val="85000"/>
                </a:schemeClr>
              </a:solidFill>
              <a:ln w="15875">
                <a:solidFill>
                  <a:schemeClr val="tx1"/>
                </a:solidFill>
                <a:prstDash val="lgDash"/>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b="1" dirty="0">
                    <a:solidFill>
                      <a:schemeClr val="tx2">
                        <a:lumMod val="75000"/>
                      </a:schemeClr>
                    </a:solidFill>
                  </a:rPr>
                  <a:t>mXDE</a:t>
                </a:r>
                <a:br>
                  <a:rPr lang="it-IT" b="1" dirty="0">
                    <a:solidFill>
                      <a:schemeClr val="tx2">
                        <a:lumMod val="75000"/>
                      </a:schemeClr>
                    </a:solidFill>
                  </a:rPr>
                </a:br>
                <a:r>
                  <a:rPr lang="it-IT" sz="1600" b="1" dirty="0">
                    <a:solidFill>
                      <a:schemeClr val="tx2">
                        <a:lumMod val="75000"/>
                      </a:schemeClr>
                    </a:solidFill>
                  </a:rPr>
                  <a:t>Data </a:t>
                </a:r>
                <a:r>
                  <a:rPr lang="en-US" sz="1600" b="1" dirty="0">
                    <a:solidFill>
                      <a:schemeClr val="tx2">
                        <a:lumMod val="75000"/>
                      </a:schemeClr>
                    </a:solidFill>
                  </a:rPr>
                  <a:t>Element Provenance</a:t>
                </a:r>
              </a:p>
              <a:p>
                <a:pPr algn="ctr"/>
                <a:r>
                  <a:rPr lang="it-IT" sz="1600" b="1" dirty="0">
                    <a:solidFill>
                      <a:schemeClr val="tx2">
                        <a:lumMod val="75000"/>
                      </a:schemeClr>
                    </a:solidFill>
                  </a:rPr>
                  <a:t>Consumer</a:t>
                </a:r>
              </a:p>
            </p:txBody>
          </p:sp>
          <p:sp>
            <p:nvSpPr>
              <p:cNvPr id="54" name="Rettangolo 53"/>
              <p:cNvSpPr/>
              <p:nvPr/>
            </p:nvSpPr>
            <p:spPr>
              <a:xfrm>
                <a:off x="3318635" y="1850307"/>
                <a:ext cx="1141776" cy="1001085"/>
              </a:xfrm>
              <a:prstGeom prst="rect">
                <a:avLst/>
              </a:prstGeom>
              <a:solidFill>
                <a:schemeClr val="bg1">
                  <a:lumMod val="85000"/>
                </a:schemeClr>
              </a:solidFill>
              <a:ln w="15875">
                <a:solidFill>
                  <a:schemeClr val="tx1"/>
                </a:solidFill>
                <a:prstDash val="lgDash"/>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600" b="1" dirty="0">
                    <a:solidFill>
                      <a:schemeClr val="tx2">
                        <a:lumMod val="75000"/>
                      </a:schemeClr>
                    </a:solidFill>
                  </a:rPr>
                  <a:t>XDS/MHD</a:t>
                </a:r>
                <a:br>
                  <a:rPr lang="it-IT" sz="1600" b="1" dirty="0">
                    <a:solidFill>
                      <a:schemeClr val="tx2">
                        <a:lumMod val="75000"/>
                      </a:schemeClr>
                    </a:solidFill>
                  </a:rPr>
                </a:br>
                <a:r>
                  <a:rPr lang="it-IT" sz="1600" b="1" dirty="0">
                    <a:solidFill>
                      <a:schemeClr val="tx2">
                        <a:lumMod val="75000"/>
                      </a:schemeClr>
                    </a:solidFill>
                  </a:rPr>
                  <a:t>Document</a:t>
                </a:r>
                <a:endParaRPr lang="en-US" sz="1600" b="1" dirty="0">
                  <a:solidFill>
                    <a:schemeClr val="tx2">
                      <a:lumMod val="75000"/>
                    </a:schemeClr>
                  </a:solidFill>
                </a:endParaRPr>
              </a:p>
              <a:p>
                <a:pPr algn="ctr"/>
                <a:r>
                  <a:rPr lang="it-IT" sz="1600" b="1" dirty="0">
                    <a:solidFill>
                      <a:schemeClr val="tx2">
                        <a:lumMod val="75000"/>
                      </a:schemeClr>
                    </a:solidFill>
                  </a:rPr>
                  <a:t>Consumer</a:t>
                </a:r>
              </a:p>
            </p:txBody>
          </p:sp>
          <p:cxnSp>
            <p:nvCxnSpPr>
              <p:cNvPr id="143" name="Connettore 2 142"/>
              <p:cNvCxnSpPr>
                <a:cxnSpLocks/>
                <a:stCxn id="54" idx="3"/>
              </p:cNvCxnSpPr>
              <p:nvPr/>
            </p:nvCxnSpPr>
            <p:spPr>
              <a:xfrm>
                <a:off x="4460411" y="2350850"/>
                <a:ext cx="3634619" cy="21655"/>
              </a:xfrm>
              <a:prstGeom prst="straightConnector1">
                <a:avLst/>
              </a:prstGeom>
              <a:ln w="19050">
                <a:prstDash val="solid"/>
                <a:tailEnd type="stealth" w="lg" len="lg"/>
              </a:ln>
            </p:spPr>
            <p:style>
              <a:lnRef idx="2">
                <a:schemeClr val="accent1"/>
              </a:lnRef>
              <a:fillRef idx="0">
                <a:schemeClr val="accent1"/>
              </a:fillRef>
              <a:effectRef idx="1">
                <a:schemeClr val="accent1"/>
              </a:effectRef>
              <a:fontRef idx="minor">
                <a:schemeClr val="tx1"/>
              </a:fontRef>
            </p:style>
          </p:cxnSp>
          <p:sp>
            <p:nvSpPr>
              <p:cNvPr id="170" name="Rettangolo 169"/>
              <p:cNvSpPr/>
              <p:nvPr/>
            </p:nvSpPr>
            <p:spPr>
              <a:xfrm>
                <a:off x="4808427" y="1965962"/>
                <a:ext cx="2985026" cy="738664"/>
              </a:xfrm>
              <a:prstGeom prst="rect">
                <a:avLst/>
              </a:prstGeom>
            </p:spPr>
            <p:txBody>
              <a:bodyPr wrap="square">
                <a:spAutoFit/>
              </a:bodyPr>
              <a:lstStyle/>
              <a:p>
                <a:pPr algn="ctr">
                  <a:lnSpc>
                    <a:spcPct val="150000"/>
                  </a:lnSpc>
                </a:pPr>
                <a:r>
                  <a:rPr lang="en-US" sz="1400" b="1" dirty="0">
                    <a:solidFill>
                      <a:schemeClr val="accent1">
                        <a:lumMod val="75000"/>
                      </a:schemeClr>
                    </a:solidFill>
                  </a:rPr>
                  <a:t>Retrieving the original Document</a:t>
                </a:r>
                <a:br>
                  <a:rPr lang="en-US" sz="1400" b="1" dirty="0">
                    <a:solidFill>
                      <a:schemeClr val="accent1">
                        <a:lumMod val="75000"/>
                      </a:schemeClr>
                    </a:solidFill>
                  </a:rPr>
                </a:br>
                <a:r>
                  <a:rPr lang="en-US" sz="1400" b="1" dirty="0">
                    <a:solidFill>
                      <a:schemeClr val="accent1">
                        <a:lumMod val="75000"/>
                      </a:schemeClr>
                    </a:solidFill>
                  </a:rPr>
                  <a:t>by using the Provenance’s links</a:t>
                </a:r>
                <a:endParaRPr lang="it-IT" sz="1400" b="1" dirty="0">
                  <a:solidFill>
                    <a:schemeClr val="accent1">
                      <a:lumMod val="75000"/>
                    </a:schemeClr>
                  </a:solidFill>
                </a:endParaRPr>
              </a:p>
            </p:txBody>
          </p:sp>
          <p:cxnSp>
            <p:nvCxnSpPr>
              <p:cNvPr id="96" name="Connettore curvo 95"/>
              <p:cNvCxnSpPr>
                <a:cxnSpLocks/>
                <a:stCxn id="8" idx="1"/>
                <a:endCxn id="54" idx="1"/>
              </p:cNvCxnSpPr>
              <p:nvPr/>
            </p:nvCxnSpPr>
            <p:spPr>
              <a:xfrm rot="10800000" flipH="1">
                <a:off x="3038687" y="2350851"/>
                <a:ext cx="279948" cy="1442885"/>
              </a:xfrm>
              <a:prstGeom prst="curvedConnector3">
                <a:avLst>
                  <a:gd name="adj1" fmla="val -81658"/>
                </a:avLst>
              </a:prstGeom>
              <a:ln w="15875">
                <a:solidFill>
                  <a:srgbClr val="0070C0"/>
                </a:solidFill>
                <a:prstDash val="dash"/>
                <a:headEnd type="none" w="lg" len="lg"/>
                <a:tailEnd type="stealth" w="lg" len="lg"/>
              </a:ln>
            </p:spPr>
            <p:style>
              <a:lnRef idx="2">
                <a:schemeClr val="accent1"/>
              </a:lnRef>
              <a:fillRef idx="0">
                <a:schemeClr val="accent1"/>
              </a:fillRef>
              <a:effectRef idx="1">
                <a:schemeClr val="accent1"/>
              </a:effectRef>
              <a:fontRef idx="minor">
                <a:schemeClr val="tx1"/>
              </a:fontRef>
            </p:style>
          </p:cxnSp>
        </p:grpSp>
        <p:sp>
          <p:nvSpPr>
            <p:cNvPr id="107" name="Rettangolo con singolo angolo ritagliato 52"/>
            <p:cNvSpPr/>
            <p:nvPr/>
          </p:nvSpPr>
          <p:spPr>
            <a:xfrm rot="21014071">
              <a:off x="4705961" y="2186701"/>
              <a:ext cx="242233" cy="352413"/>
            </a:xfrm>
            <a:prstGeom prst="snip1Rect">
              <a:avLst>
                <a:gd name="adj" fmla="val 23510"/>
              </a:avLst>
            </a:prstGeom>
            <a:solidFill>
              <a:srgbClr val="70AD47">
                <a:lumMod val="40000"/>
                <a:lumOff val="60000"/>
              </a:srgbClr>
            </a:solidFill>
            <a:ln w="6350" cap="flat" cmpd="sng" algn="ctr">
              <a:solidFill>
                <a:srgbClr val="70AD47">
                  <a:lumMod val="75000"/>
                </a:srgbClr>
              </a:solidFill>
              <a:prstDash val="solid"/>
              <a:miter lim="800000"/>
            </a:ln>
            <a:effectLst>
              <a:outerShdw blurRad="50800" dist="38100" dir="2700000" algn="tl" rotWithShape="0">
                <a:prstClr val="black">
                  <a:alpha val="40000"/>
                </a:prstClr>
              </a:outerShdw>
            </a:effectLst>
          </p:spPr>
          <p:txBody>
            <a:bodyPr lIns="0" tIns="0" rIns="0" bIns="0" rtlCol="0" anchor="t" anchorCtr="0"/>
            <a:lstStyle/>
            <a:p>
              <a:pPr marL="0" marR="0" lvl="0" indent="0" algn="ctr" defTabSz="914400" eaLnBrk="1" fontAlgn="auto" latinLnBrk="0" hangingPunct="1">
                <a:lnSpc>
                  <a:spcPct val="100000"/>
                </a:lnSpc>
                <a:spcBef>
                  <a:spcPts val="600"/>
                </a:spcBef>
                <a:spcAft>
                  <a:spcPts val="600"/>
                </a:spcAft>
                <a:buClrTx/>
                <a:buSzTx/>
                <a:buFontTx/>
                <a:buNone/>
                <a:tabLst/>
                <a:defRPr/>
              </a:pPr>
              <a:endParaRPr kumimoji="0" lang="it-IT" sz="2000" b="0" i="0" u="none" strike="noStrike" kern="0" cap="none" spc="0" normalizeH="0" baseline="0" noProof="0" dirty="0">
                <a:ln>
                  <a:noFill/>
                </a:ln>
                <a:solidFill>
                  <a:srgbClr val="70AD47">
                    <a:lumMod val="50000"/>
                  </a:srgbClr>
                </a:solidFill>
                <a:effectLst/>
                <a:uLnTx/>
                <a:uFillTx/>
                <a:latin typeface="Times New Roman" panose="02020603050405020304" pitchFamily="18" charset="0"/>
                <a:ea typeface="Times New Roman" panose="02020603050405020304" pitchFamily="18" charset="0"/>
                <a:cs typeface="+mn-cs"/>
              </a:endParaRPr>
            </a:p>
          </p:txBody>
        </p:sp>
      </p:grpSp>
    </p:spTree>
    <p:extLst>
      <p:ext uri="{BB962C8B-B14F-4D97-AF65-F5344CB8AC3E}">
        <p14:creationId xmlns:p14="http://schemas.microsoft.com/office/powerpoint/2010/main" val="361693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Shape 105" descr="Background_Duo_266.jpg"/>
          <p:cNvPicPr preferRelativeResize="0"/>
          <p:nvPr/>
        </p:nvPicPr>
        <p:blipFill rotWithShape="1">
          <a:blip r:embed="rId3">
            <a:alphaModFix amt="60000"/>
          </a:blip>
          <a:srcRect/>
          <a:stretch/>
        </p:blipFill>
        <p:spPr>
          <a:xfrm>
            <a:off x="0" y="0"/>
            <a:ext cx="9144000" cy="6858000"/>
          </a:xfrm>
          <a:prstGeom prst="rect">
            <a:avLst/>
          </a:prstGeom>
          <a:noFill/>
          <a:ln>
            <a:noFill/>
          </a:ln>
        </p:spPr>
      </p:pic>
      <p:graphicFrame>
        <p:nvGraphicFramePr>
          <p:cNvPr id="6" name="Diagram 5"/>
          <p:cNvGraphicFramePr>
            <a:graphicFrameLocks noChangeAspect="1"/>
          </p:cNvGraphicFramePr>
          <p:nvPr>
            <p:extLst/>
          </p:nvPr>
        </p:nvGraphicFramePr>
        <p:xfrm>
          <a:off x="517229" y="1844869"/>
          <a:ext cx="8117509" cy="48595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6" name="Shape 106"/>
          <p:cNvSpPr txBox="1">
            <a:spLocks noGrp="1"/>
          </p:cNvSpPr>
          <p:nvPr>
            <p:ph type="ctrTitle"/>
          </p:nvPr>
        </p:nvSpPr>
        <p:spPr>
          <a:xfrm>
            <a:off x="685800" y="897792"/>
            <a:ext cx="7772400" cy="747605"/>
          </a:xfrm>
          <a:prstGeom prst="rect">
            <a:avLst/>
          </a:prstGeom>
          <a:noFill/>
          <a:ln>
            <a:noFill/>
          </a:ln>
        </p:spPr>
        <p:txBody>
          <a:bodyPr lIns="91425" tIns="45700" rIns="91425" bIns="45700" anchor="ctr" anchorCtr="0">
            <a:noAutofit/>
          </a:bodyPr>
          <a:lstStyle/>
          <a:p>
            <a:pPr marL="0" marR="0" lvl="0" indent="0" algn="ctr" rtl="0">
              <a:spcBef>
                <a:spcPts val="0"/>
              </a:spcBef>
              <a:buClr>
                <a:srgbClr val="5A4099"/>
              </a:buClr>
              <a:buSzPct val="25000"/>
              <a:buFont typeface="Arial"/>
              <a:buNone/>
            </a:pPr>
            <a:r>
              <a:rPr lang="en-US" sz="2400" b="1" i="0" u="sng" strike="noStrike" cap="none" dirty="0" smtClean="0">
                <a:solidFill>
                  <a:srgbClr val="5A4099"/>
                </a:solidFill>
                <a:latin typeface="Arial"/>
                <a:ea typeface="Arial"/>
                <a:cs typeface="Arial"/>
                <a:sym typeface="Arial"/>
              </a:rPr>
              <a:t>360 Exchange – Closed Loop Referrals (360X)</a:t>
            </a:r>
            <a:endParaRPr lang="en-US" sz="2800" i="0" u="sng" strike="noStrike" cap="none" dirty="0">
              <a:solidFill>
                <a:srgbClr val="5A4099"/>
              </a:solidFill>
              <a:latin typeface="Arial"/>
              <a:ea typeface="Arial"/>
              <a:cs typeface="Arial"/>
              <a:sym typeface="Arial"/>
            </a:endParaRPr>
          </a:p>
        </p:txBody>
      </p:sp>
      <p:pic>
        <p:nvPicPr>
          <p:cNvPr id="108" name="Shape 108" descr="ihe-logo.png"/>
          <p:cNvPicPr preferRelativeResize="0"/>
          <p:nvPr/>
        </p:nvPicPr>
        <p:blipFill rotWithShape="1">
          <a:blip r:embed="rId9">
            <a:alphaModFix/>
          </a:blip>
          <a:srcRect/>
          <a:stretch/>
        </p:blipFill>
        <p:spPr>
          <a:xfrm>
            <a:off x="617968" y="213052"/>
            <a:ext cx="2299751" cy="627336"/>
          </a:xfrm>
          <a:prstGeom prst="rect">
            <a:avLst/>
          </a:prstGeom>
          <a:noFill/>
          <a:ln>
            <a:noFill/>
          </a:ln>
        </p:spPr>
      </p:pic>
    </p:spTree>
    <p:extLst>
      <p:ext uri="{BB962C8B-B14F-4D97-AF65-F5344CB8AC3E}">
        <p14:creationId xmlns:p14="http://schemas.microsoft.com/office/powerpoint/2010/main" val="13917803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Shape 105" descr="Background_Duo_266.jpg"/>
          <p:cNvPicPr preferRelativeResize="0"/>
          <p:nvPr/>
        </p:nvPicPr>
        <p:blipFill rotWithShape="1">
          <a:blip r:embed="rId3">
            <a:alphaModFix amt="60000"/>
          </a:blip>
          <a:srcRect/>
          <a:stretch/>
        </p:blipFill>
        <p:spPr>
          <a:xfrm>
            <a:off x="0" y="0"/>
            <a:ext cx="9144000" cy="6858000"/>
          </a:xfrm>
          <a:prstGeom prst="rect">
            <a:avLst/>
          </a:prstGeom>
          <a:noFill/>
          <a:ln>
            <a:noFill/>
          </a:ln>
        </p:spPr>
      </p:pic>
      <p:sp>
        <p:nvSpPr>
          <p:cNvPr id="106" name="Shape 106"/>
          <p:cNvSpPr txBox="1">
            <a:spLocks noGrp="1"/>
          </p:cNvSpPr>
          <p:nvPr>
            <p:ph type="ctrTitle"/>
          </p:nvPr>
        </p:nvSpPr>
        <p:spPr>
          <a:xfrm>
            <a:off x="685800" y="897792"/>
            <a:ext cx="7772400" cy="747605"/>
          </a:xfrm>
          <a:prstGeom prst="rect">
            <a:avLst/>
          </a:prstGeom>
          <a:noFill/>
          <a:ln>
            <a:noFill/>
          </a:ln>
        </p:spPr>
        <p:txBody>
          <a:bodyPr lIns="91425" tIns="45700" rIns="91425" bIns="45700" anchor="ctr" anchorCtr="0">
            <a:noAutofit/>
          </a:bodyPr>
          <a:lstStyle/>
          <a:p>
            <a:pPr lvl="0">
              <a:buClr>
                <a:srgbClr val="5A4099"/>
              </a:buClr>
              <a:buSzPct val="25000"/>
            </a:pPr>
            <a:r>
              <a:rPr lang="en-US" sz="2400" b="1" u="sng" dirty="0">
                <a:solidFill>
                  <a:srgbClr val="5A4099"/>
                </a:solidFill>
                <a:latin typeface="Arial"/>
                <a:ea typeface="Arial"/>
                <a:cs typeface="Arial"/>
                <a:sym typeface="Arial"/>
              </a:rPr>
              <a:t>360 Exchange – Closed Loop Referrals (</a:t>
            </a:r>
            <a:r>
              <a:rPr lang="en-US" sz="2400" b="1" u="sng" dirty="0" smtClean="0">
                <a:solidFill>
                  <a:srgbClr val="5A4099"/>
                </a:solidFill>
                <a:latin typeface="Arial"/>
                <a:ea typeface="Arial"/>
                <a:cs typeface="Arial"/>
                <a:sym typeface="Arial"/>
              </a:rPr>
              <a:t>360X)</a:t>
            </a:r>
            <a:endParaRPr lang="en-US" sz="3000" b="1" i="0" u="none" strike="noStrike" cap="none" dirty="0">
              <a:solidFill>
                <a:srgbClr val="5A4099"/>
              </a:solidFill>
              <a:latin typeface="Arial"/>
              <a:ea typeface="Arial"/>
              <a:cs typeface="Arial"/>
              <a:sym typeface="Arial"/>
            </a:endParaRPr>
          </a:p>
        </p:txBody>
      </p:sp>
      <p:sp>
        <p:nvSpPr>
          <p:cNvPr id="107" name="Shape 107"/>
          <p:cNvSpPr txBox="1">
            <a:spLocks noGrp="1"/>
          </p:cNvSpPr>
          <p:nvPr>
            <p:ph type="subTitle" idx="1"/>
          </p:nvPr>
        </p:nvSpPr>
        <p:spPr>
          <a:xfrm>
            <a:off x="509260" y="1844869"/>
            <a:ext cx="8125479" cy="4859540"/>
          </a:xfrm>
          <a:prstGeom prst="rect">
            <a:avLst/>
          </a:prstGeom>
          <a:noFill/>
          <a:ln>
            <a:noFill/>
          </a:ln>
        </p:spPr>
        <p:txBody>
          <a:bodyPr lIns="91425" tIns="45700" rIns="91425" bIns="45700" anchor="t" anchorCtr="0">
            <a:noAutofit/>
          </a:bodyPr>
          <a:lstStyle/>
          <a:p>
            <a:pPr marL="0" marR="0" lvl="1" indent="0" algn="l" rtl="0">
              <a:spcBef>
                <a:spcPts val="0"/>
              </a:spcBef>
              <a:spcAft>
                <a:spcPts val="0"/>
              </a:spcAft>
              <a:buClr>
                <a:srgbClr val="888888"/>
              </a:buClr>
              <a:buSzPct val="25000"/>
              <a:buFont typeface="Arial"/>
              <a:buNone/>
            </a:pPr>
            <a:r>
              <a:rPr lang="en-US" sz="2000" dirty="0">
                <a:solidFill>
                  <a:srgbClr val="595959"/>
                </a:solidFill>
                <a:latin typeface="Arial"/>
                <a:ea typeface="Arial"/>
                <a:cs typeface="Arial"/>
                <a:sym typeface="Arial"/>
              </a:rPr>
              <a:t>A</a:t>
            </a:r>
            <a:r>
              <a:rPr lang="en-US" sz="2000" dirty="0" smtClean="0">
                <a:solidFill>
                  <a:srgbClr val="595959"/>
                </a:solidFill>
                <a:latin typeface="Arial"/>
                <a:ea typeface="Arial"/>
                <a:cs typeface="Arial"/>
                <a:sym typeface="Arial"/>
              </a:rPr>
              <a:t>ctors:</a:t>
            </a:r>
          </a:p>
          <a:p>
            <a:pPr marL="342900" marR="0" lvl="1" indent="-342900" algn="l" rtl="0">
              <a:spcBef>
                <a:spcPts val="0"/>
              </a:spcBef>
              <a:spcAft>
                <a:spcPts val="0"/>
              </a:spcAft>
              <a:buClr>
                <a:srgbClr val="888888"/>
              </a:buClr>
              <a:buSzPct val="25000"/>
              <a:buFont typeface="Arial" panose="020B0604020202020204" pitchFamily="34" charset="0"/>
              <a:buChar char="•"/>
            </a:pPr>
            <a:r>
              <a:rPr lang="en-US" sz="2000" dirty="0" smtClean="0">
                <a:solidFill>
                  <a:srgbClr val="595959"/>
                </a:solidFill>
                <a:latin typeface="Arial"/>
                <a:ea typeface="Arial"/>
                <a:cs typeface="Arial"/>
                <a:sym typeface="Arial"/>
              </a:rPr>
              <a:t>Referral Initiator</a:t>
            </a:r>
          </a:p>
          <a:p>
            <a:pPr marL="342900" marR="0" lvl="1" indent="-342900" algn="l" rtl="0">
              <a:spcBef>
                <a:spcPts val="0"/>
              </a:spcBef>
              <a:spcAft>
                <a:spcPts val="0"/>
              </a:spcAft>
              <a:buClr>
                <a:srgbClr val="888888"/>
              </a:buClr>
              <a:buSzPct val="25000"/>
              <a:buFont typeface="Wingdings" panose="05000000000000000000" pitchFamily="2" charset="2"/>
              <a:buChar char="§"/>
            </a:pPr>
            <a:r>
              <a:rPr lang="en-US" sz="2000" b="0" i="0" u="none" strike="noStrike" cap="none" dirty="0" smtClean="0">
                <a:solidFill>
                  <a:srgbClr val="595959"/>
                </a:solidFill>
                <a:latin typeface="Arial"/>
                <a:ea typeface="Arial"/>
                <a:cs typeface="Arial"/>
                <a:sym typeface="Arial"/>
              </a:rPr>
              <a:t>Referral Recipient</a:t>
            </a:r>
          </a:p>
          <a:p>
            <a:pPr marL="342900" marR="0" lvl="1" indent="-342900" algn="l" rtl="0">
              <a:spcBef>
                <a:spcPts val="0"/>
              </a:spcBef>
              <a:spcAft>
                <a:spcPts val="0"/>
              </a:spcAft>
              <a:buClr>
                <a:srgbClr val="888888"/>
              </a:buClr>
              <a:buSzPct val="25000"/>
              <a:buFont typeface="Wingdings" panose="05000000000000000000" pitchFamily="2" charset="2"/>
              <a:buChar char="§"/>
            </a:pPr>
            <a:endParaRPr lang="en-US" sz="2000" b="0" i="0" u="none" strike="noStrike" cap="none" dirty="0" smtClean="0">
              <a:solidFill>
                <a:srgbClr val="595959"/>
              </a:solidFill>
              <a:latin typeface="Arial"/>
              <a:ea typeface="Arial"/>
              <a:cs typeface="Arial"/>
              <a:sym typeface="Arial"/>
            </a:endParaRPr>
          </a:p>
          <a:p>
            <a:pPr marL="0" marR="0" lvl="1" algn="l" rtl="0">
              <a:spcBef>
                <a:spcPts val="0"/>
              </a:spcBef>
              <a:spcAft>
                <a:spcPts val="0"/>
              </a:spcAft>
              <a:buClr>
                <a:srgbClr val="888888"/>
              </a:buClr>
              <a:buSzPct val="25000"/>
            </a:pPr>
            <a:r>
              <a:rPr lang="en-US" sz="2000" dirty="0" smtClean="0">
                <a:solidFill>
                  <a:srgbClr val="595959"/>
                </a:solidFill>
                <a:latin typeface="Arial"/>
                <a:ea typeface="Arial"/>
                <a:cs typeface="Arial"/>
                <a:sym typeface="Arial"/>
              </a:rPr>
              <a:t>Transactions:</a:t>
            </a:r>
          </a:p>
          <a:p>
            <a:pPr marL="342900" marR="0" lvl="1" indent="-342900" algn="l" rtl="0">
              <a:spcBef>
                <a:spcPts val="0"/>
              </a:spcBef>
              <a:spcAft>
                <a:spcPts val="0"/>
              </a:spcAft>
              <a:buClr>
                <a:srgbClr val="888888"/>
              </a:buClr>
              <a:buSzPct val="25000"/>
              <a:buFont typeface="Arial" panose="020B0604020202020204" pitchFamily="34" charset="0"/>
              <a:buChar char="•"/>
            </a:pPr>
            <a:r>
              <a:rPr lang="en-US" sz="2000" b="0" i="0" u="none" strike="noStrike" cap="none" dirty="0" smtClean="0">
                <a:solidFill>
                  <a:srgbClr val="595959"/>
                </a:solidFill>
                <a:latin typeface="Arial"/>
                <a:ea typeface="Arial"/>
                <a:cs typeface="Arial"/>
                <a:sym typeface="Arial"/>
              </a:rPr>
              <a:t>Referral Request</a:t>
            </a:r>
          </a:p>
          <a:p>
            <a:pPr marL="342900" marR="0" lvl="1" indent="-342900" algn="l" rtl="0">
              <a:spcBef>
                <a:spcPts val="0"/>
              </a:spcBef>
              <a:spcAft>
                <a:spcPts val="0"/>
              </a:spcAft>
              <a:buClr>
                <a:srgbClr val="888888"/>
              </a:buClr>
              <a:buSzPct val="25000"/>
              <a:buFont typeface="Arial" panose="020B0604020202020204" pitchFamily="34" charset="0"/>
              <a:buChar char="•"/>
            </a:pPr>
            <a:r>
              <a:rPr lang="en-US" sz="2000" dirty="0" smtClean="0">
                <a:solidFill>
                  <a:srgbClr val="595959"/>
                </a:solidFill>
                <a:latin typeface="Arial"/>
                <a:ea typeface="Arial"/>
                <a:cs typeface="Arial"/>
                <a:sym typeface="Arial"/>
              </a:rPr>
              <a:t>Referral Outcome</a:t>
            </a:r>
          </a:p>
          <a:p>
            <a:pPr marL="342900" marR="0" lvl="1" indent="-342900" algn="l" rtl="0">
              <a:spcBef>
                <a:spcPts val="0"/>
              </a:spcBef>
              <a:spcAft>
                <a:spcPts val="0"/>
              </a:spcAft>
              <a:buClr>
                <a:srgbClr val="888888"/>
              </a:buClr>
              <a:buSzPct val="25000"/>
              <a:buFont typeface="Arial" panose="020B0604020202020204" pitchFamily="34" charset="0"/>
              <a:buChar char="•"/>
            </a:pPr>
            <a:r>
              <a:rPr lang="en-US" sz="2000" b="0" i="0" u="none" strike="noStrike" cap="none" dirty="0" smtClean="0">
                <a:solidFill>
                  <a:srgbClr val="595959"/>
                </a:solidFill>
                <a:latin typeface="Arial"/>
                <a:ea typeface="Arial"/>
                <a:cs typeface="Arial"/>
                <a:sym typeface="Arial"/>
              </a:rPr>
              <a:t>Referral Decline</a:t>
            </a:r>
          </a:p>
          <a:p>
            <a:pPr marL="342900" marR="0" lvl="1" indent="-342900" algn="l" rtl="0">
              <a:spcBef>
                <a:spcPts val="0"/>
              </a:spcBef>
              <a:spcAft>
                <a:spcPts val="0"/>
              </a:spcAft>
              <a:buClr>
                <a:srgbClr val="888888"/>
              </a:buClr>
              <a:buSzPct val="25000"/>
              <a:buFont typeface="Arial" panose="020B0604020202020204" pitchFamily="34" charset="0"/>
              <a:buChar char="•"/>
            </a:pPr>
            <a:r>
              <a:rPr lang="en-US" sz="2000" dirty="0" smtClean="0">
                <a:solidFill>
                  <a:srgbClr val="595959"/>
                </a:solidFill>
                <a:latin typeface="Arial"/>
                <a:ea typeface="Arial"/>
                <a:cs typeface="Arial"/>
                <a:sym typeface="Arial"/>
              </a:rPr>
              <a:t>Referral Cancelation</a:t>
            </a:r>
          </a:p>
          <a:p>
            <a:pPr marL="342900" marR="0" lvl="1" indent="-342900" algn="l" rtl="0">
              <a:spcBef>
                <a:spcPts val="0"/>
              </a:spcBef>
              <a:spcAft>
                <a:spcPts val="0"/>
              </a:spcAft>
              <a:buClr>
                <a:srgbClr val="888888"/>
              </a:buClr>
              <a:buSzPct val="25000"/>
              <a:buFont typeface="Arial" panose="020B0604020202020204" pitchFamily="34" charset="0"/>
              <a:buChar char="•"/>
            </a:pPr>
            <a:r>
              <a:rPr lang="en-US" sz="2000" dirty="0" smtClean="0">
                <a:solidFill>
                  <a:srgbClr val="595959"/>
                </a:solidFill>
                <a:latin typeface="Arial"/>
                <a:ea typeface="Arial"/>
                <a:cs typeface="Arial"/>
                <a:sym typeface="Arial"/>
              </a:rPr>
              <a:t>Interim Consultation Note</a:t>
            </a:r>
          </a:p>
          <a:p>
            <a:pPr marL="342900" marR="0" lvl="1" indent="-342900" algn="l" rtl="0">
              <a:spcBef>
                <a:spcPts val="0"/>
              </a:spcBef>
              <a:spcAft>
                <a:spcPts val="0"/>
              </a:spcAft>
              <a:buClr>
                <a:srgbClr val="888888"/>
              </a:buClr>
              <a:buSzPct val="25000"/>
              <a:buFont typeface="Arial" panose="020B0604020202020204" pitchFamily="34" charset="0"/>
              <a:buChar char="•"/>
            </a:pPr>
            <a:r>
              <a:rPr lang="en-US" sz="2000" b="0" i="0" u="none" strike="noStrike" cap="none" dirty="0" smtClean="0">
                <a:solidFill>
                  <a:srgbClr val="595959"/>
                </a:solidFill>
                <a:latin typeface="Arial"/>
                <a:ea typeface="Arial"/>
                <a:cs typeface="Arial"/>
                <a:sym typeface="Arial"/>
              </a:rPr>
              <a:t>Appointment Notification</a:t>
            </a:r>
          </a:p>
          <a:p>
            <a:pPr marL="342900" marR="0" lvl="1" indent="-342900" algn="l" rtl="0">
              <a:spcBef>
                <a:spcPts val="0"/>
              </a:spcBef>
              <a:spcAft>
                <a:spcPts val="0"/>
              </a:spcAft>
              <a:buClr>
                <a:srgbClr val="888888"/>
              </a:buClr>
              <a:buSzPct val="25000"/>
              <a:buFont typeface="Arial" panose="020B0604020202020204" pitchFamily="34" charset="0"/>
              <a:buChar char="•"/>
            </a:pPr>
            <a:r>
              <a:rPr lang="en-US" sz="2000" dirty="0" smtClean="0">
                <a:solidFill>
                  <a:srgbClr val="595959"/>
                </a:solidFill>
                <a:latin typeface="Arial"/>
                <a:ea typeface="Arial"/>
                <a:cs typeface="Arial"/>
                <a:sym typeface="Arial"/>
              </a:rPr>
              <a:t>No-Show Notification</a:t>
            </a:r>
            <a:endParaRPr sz="2000" b="0" i="0" u="none" strike="noStrike" cap="none" dirty="0">
              <a:solidFill>
                <a:srgbClr val="595959"/>
              </a:solidFill>
              <a:latin typeface="Arial"/>
              <a:ea typeface="Arial"/>
              <a:cs typeface="Arial"/>
              <a:sym typeface="Arial"/>
            </a:endParaRPr>
          </a:p>
        </p:txBody>
      </p:sp>
      <p:pic>
        <p:nvPicPr>
          <p:cNvPr id="108" name="Shape 108" descr="ihe-logo.png"/>
          <p:cNvPicPr preferRelativeResize="0"/>
          <p:nvPr/>
        </p:nvPicPr>
        <p:blipFill rotWithShape="1">
          <a:blip r:embed="rId4">
            <a:alphaModFix/>
          </a:blip>
          <a:srcRect/>
          <a:stretch/>
        </p:blipFill>
        <p:spPr>
          <a:xfrm>
            <a:off x="617968" y="213052"/>
            <a:ext cx="2299751" cy="627336"/>
          </a:xfrm>
          <a:prstGeom prst="rect">
            <a:avLst/>
          </a:prstGeom>
          <a:noFill/>
          <a:ln>
            <a:noFill/>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2989" y="1719661"/>
            <a:ext cx="4061012" cy="5401860"/>
          </a:xfrm>
          <a:prstGeom prst="rect">
            <a:avLst/>
          </a:prstGeom>
        </p:spPr>
      </p:pic>
    </p:spTree>
    <p:extLst>
      <p:ext uri="{BB962C8B-B14F-4D97-AF65-F5344CB8AC3E}">
        <p14:creationId xmlns:p14="http://schemas.microsoft.com/office/powerpoint/2010/main" val="42677753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Shape 105" descr="Background_Duo_266.jpg"/>
          <p:cNvPicPr preferRelativeResize="0"/>
          <p:nvPr/>
        </p:nvPicPr>
        <p:blipFill rotWithShape="1">
          <a:blip r:embed="rId3">
            <a:alphaModFix amt="60000"/>
          </a:blip>
          <a:srcRect/>
          <a:stretch/>
        </p:blipFill>
        <p:spPr>
          <a:xfrm>
            <a:off x="0" y="0"/>
            <a:ext cx="9144000" cy="6858000"/>
          </a:xfrm>
          <a:prstGeom prst="rect">
            <a:avLst/>
          </a:prstGeom>
          <a:noFill/>
          <a:ln>
            <a:noFill/>
          </a:ln>
        </p:spPr>
      </p:pic>
      <p:graphicFrame>
        <p:nvGraphicFramePr>
          <p:cNvPr id="6" name="Diagram 5"/>
          <p:cNvGraphicFramePr>
            <a:graphicFrameLocks noChangeAspect="1"/>
          </p:cNvGraphicFramePr>
          <p:nvPr>
            <p:extLst/>
          </p:nvPr>
        </p:nvGraphicFramePr>
        <p:xfrm>
          <a:off x="2050187" y="1844869"/>
          <a:ext cx="8117509" cy="48595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8" name="Shape 108" descr="ihe-logo.png"/>
          <p:cNvPicPr preferRelativeResize="0"/>
          <p:nvPr/>
        </p:nvPicPr>
        <p:blipFill rotWithShape="1">
          <a:blip r:embed="rId9">
            <a:alphaModFix/>
          </a:blip>
          <a:srcRect/>
          <a:stretch/>
        </p:blipFill>
        <p:spPr>
          <a:xfrm>
            <a:off x="617968" y="213052"/>
            <a:ext cx="2299751" cy="627336"/>
          </a:xfrm>
          <a:prstGeom prst="rect">
            <a:avLst/>
          </a:prstGeom>
          <a:noFill/>
          <a:ln>
            <a:noFill/>
          </a:ln>
        </p:spPr>
      </p:pic>
      <p:sp>
        <p:nvSpPr>
          <p:cNvPr id="2" name="TextBox 1"/>
          <p:cNvSpPr txBox="1"/>
          <p:nvPr/>
        </p:nvSpPr>
        <p:spPr>
          <a:xfrm>
            <a:off x="685800" y="2030506"/>
            <a:ext cx="3267635" cy="1200329"/>
          </a:xfrm>
          <a:prstGeom prst="rect">
            <a:avLst/>
          </a:prstGeom>
          <a:noFill/>
        </p:spPr>
        <p:txBody>
          <a:bodyPr wrap="square" rtlCol="0">
            <a:spAutoFit/>
          </a:bodyPr>
          <a:lstStyle/>
          <a:p>
            <a:r>
              <a:rPr lang="en-US" sz="1800" dirty="0" smtClean="0"/>
              <a:t>US National Extension</a:t>
            </a:r>
          </a:p>
          <a:p>
            <a:pPr marL="285750" indent="-285750">
              <a:buFont typeface="Arial" panose="020B0604020202020204" pitchFamily="34" charset="0"/>
              <a:buChar char="•"/>
            </a:pPr>
            <a:r>
              <a:rPr lang="en-US" sz="1800" dirty="0" smtClean="0"/>
              <a:t>Use of Direct</a:t>
            </a:r>
          </a:p>
          <a:p>
            <a:pPr marL="285750" indent="-285750">
              <a:buFont typeface="Arial" panose="020B0604020202020204" pitchFamily="34" charset="0"/>
              <a:buChar char="•"/>
            </a:pPr>
            <a:r>
              <a:rPr lang="en-US" sz="1800" dirty="0" smtClean="0"/>
              <a:t>C-CDA 2.1 for clinical information</a:t>
            </a:r>
            <a:endParaRPr lang="en-US" sz="1800" dirty="0"/>
          </a:p>
        </p:txBody>
      </p:sp>
      <p:sp>
        <p:nvSpPr>
          <p:cNvPr id="7" name="TextBox 6"/>
          <p:cNvSpPr txBox="1"/>
          <p:nvPr/>
        </p:nvSpPr>
        <p:spPr>
          <a:xfrm>
            <a:off x="838200" y="5141252"/>
            <a:ext cx="3267635" cy="923330"/>
          </a:xfrm>
          <a:prstGeom prst="rect">
            <a:avLst/>
          </a:prstGeom>
          <a:noFill/>
        </p:spPr>
        <p:txBody>
          <a:bodyPr wrap="square" rtlCol="0">
            <a:spAutoFit/>
          </a:bodyPr>
          <a:lstStyle/>
          <a:p>
            <a:r>
              <a:rPr lang="en-US" sz="1800" dirty="0" smtClean="0"/>
              <a:t>Further reading</a:t>
            </a:r>
          </a:p>
          <a:p>
            <a:pPr marL="285750" indent="-285750">
              <a:buFont typeface="Arial" panose="020B0604020202020204" pitchFamily="34" charset="0"/>
              <a:buChar char="•"/>
            </a:pPr>
            <a:r>
              <a:rPr lang="en-US" sz="1800" dirty="0" smtClean="0"/>
              <a:t>360X Supplement</a:t>
            </a:r>
          </a:p>
          <a:p>
            <a:pPr marL="285750" indent="-285750">
              <a:buFont typeface="Arial" panose="020B0604020202020204" pitchFamily="34" charset="0"/>
              <a:buChar char="•"/>
            </a:pPr>
            <a:r>
              <a:rPr lang="en-US" sz="1800" dirty="0" smtClean="0">
                <a:hlinkClick r:id="rId10"/>
              </a:rPr>
              <a:t>360X Project Wiki</a:t>
            </a:r>
            <a:endParaRPr lang="en-US" sz="1800" dirty="0"/>
          </a:p>
        </p:txBody>
      </p:sp>
      <p:sp>
        <p:nvSpPr>
          <p:cNvPr id="10" name="Shape 106"/>
          <p:cNvSpPr txBox="1">
            <a:spLocks/>
          </p:cNvSpPr>
          <p:nvPr/>
        </p:nvSpPr>
        <p:spPr>
          <a:xfrm>
            <a:off x="685800" y="897792"/>
            <a:ext cx="7772400" cy="747605"/>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defTabSz="914400">
              <a:buClr>
                <a:srgbClr val="5A4099"/>
              </a:buClr>
              <a:buSzPct val="25000"/>
            </a:pPr>
            <a:r>
              <a:rPr lang="en-US" sz="2400" b="1" u="sng" kern="0" dirty="0" smtClean="0">
                <a:solidFill>
                  <a:srgbClr val="5A4099"/>
                </a:solidFill>
                <a:latin typeface="Arial"/>
                <a:ea typeface="Arial"/>
                <a:cs typeface="Arial"/>
                <a:sym typeface="Arial"/>
              </a:rPr>
              <a:t>360 Exchange – Closed Loop Referrals (360X)</a:t>
            </a:r>
            <a:endParaRPr lang="en-US" sz="3000" b="1" kern="0" dirty="0">
              <a:solidFill>
                <a:srgbClr val="5A4099"/>
              </a:solidFill>
              <a:latin typeface="Arial"/>
              <a:ea typeface="Arial"/>
              <a:cs typeface="Arial"/>
              <a:sym typeface="Arial"/>
            </a:endParaRPr>
          </a:p>
        </p:txBody>
      </p:sp>
    </p:spTree>
    <p:extLst>
      <p:ext uri="{BB962C8B-B14F-4D97-AF65-F5344CB8AC3E}">
        <p14:creationId xmlns:p14="http://schemas.microsoft.com/office/powerpoint/2010/main" val="2567288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76F224-F64E-4A2E-8943-DDD9AFB1CA60}"/>
              </a:ext>
            </a:extLst>
          </p:cNvPr>
          <p:cNvSpPr>
            <a:spLocks noGrp="1"/>
          </p:cNvSpPr>
          <p:nvPr>
            <p:ph type="title"/>
          </p:nvPr>
        </p:nvSpPr>
        <p:spPr>
          <a:xfrm>
            <a:off x="457200" y="825659"/>
            <a:ext cx="8229600" cy="1143000"/>
          </a:xfrm>
        </p:spPr>
        <p:txBody>
          <a:bodyPr>
            <a:normAutofit/>
          </a:bodyPr>
          <a:lstStyle/>
          <a:p>
            <a:r>
              <a:rPr lang="en-US" sz="2400" b="1" u="sng" kern="0" dirty="0">
                <a:solidFill>
                  <a:srgbClr val="5A4099"/>
                </a:solidFill>
                <a:latin typeface="Arial"/>
                <a:ea typeface="Arial"/>
                <a:cs typeface="Arial"/>
                <a:sym typeface="Calibri"/>
              </a:rPr>
              <a:t>Routine Inter-facility Patient Transport (RIPT)</a:t>
            </a:r>
          </a:p>
        </p:txBody>
      </p:sp>
      <p:sp>
        <p:nvSpPr>
          <p:cNvPr id="3" name="Text Placeholder 2">
            <a:extLst>
              <a:ext uri="{FF2B5EF4-FFF2-40B4-BE49-F238E27FC236}">
                <a16:creationId xmlns="" xmlns:a16="http://schemas.microsoft.com/office/drawing/2014/main" id="{53A5EDD8-9D63-4862-B402-A3C0A8AF8CBA}"/>
              </a:ext>
            </a:extLst>
          </p:cNvPr>
          <p:cNvSpPr>
            <a:spLocks noGrp="1"/>
          </p:cNvSpPr>
          <p:nvPr>
            <p:ph sz="half" idx="1"/>
          </p:nvPr>
        </p:nvSpPr>
        <p:spPr>
          <a:xfrm>
            <a:off x="533400" y="1994702"/>
            <a:ext cx="4038600" cy="4525963"/>
          </a:xfrm>
        </p:spPr>
        <p:txBody>
          <a:bodyPr>
            <a:normAutofit lnSpcReduction="10000"/>
          </a:bodyPr>
          <a:lstStyle/>
          <a:p>
            <a:pPr marL="0" indent="0">
              <a:buNone/>
              <a:defRPr/>
            </a:pPr>
            <a:r>
              <a:rPr lang="en-US" sz="2400" b="1" dirty="0">
                <a:solidFill>
                  <a:srgbClr val="5A4099"/>
                </a:solidFill>
                <a:latin typeface="Arial"/>
                <a:cs typeface="Arial"/>
              </a:rPr>
              <a:t>The Problem </a:t>
            </a:r>
            <a:endParaRPr lang="en-US" sz="2400" b="1" dirty="0" smtClean="0">
              <a:solidFill>
                <a:srgbClr val="5A4099"/>
              </a:solidFill>
              <a:latin typeface="Arial"/>
              <a:cs typeface="Arial"/>
            </a:endParaRPr>
          </a:p>
          <a:p>
            <a:pPr>
              <a:buFont typeface="Arial" panose="020B0604020202020204" pitchFamily="34" charset="0"/>
              <a:buChar char="•"/>
              <a:defRPr/>
            </a:pPr>
            <a:r>
              <a:rPr lang="en-US" sz="2400" dirty="0" smtClean="0">
                <a:solidFill>
                  <a:schemeClr val="tx1">
                    <a:lumMod val="65000"/>
                    <a:lumOff val="35000"/>
                  </a:schemeClr>
                </a:solidFill>
                <a:latin typeface="Arial"/>
                <a:cs typeface="Arial"/>
              </a:rPr>
              <a:t>Need </a:t>
            </a:r>
            <a:r>
              <a:rPr lang="en-US" sz="2400" dirty="0">
                <a:solidFill>
                  <a:schemeClr val="tx1">
                    <a:lumMod val="65000"/>
                    <a:lumOff val="35000"/>
                  </a:schemeClr>
                </a:solidFill>
                <a:latin typeface="Arial"/>
                <a:cs typeface="Arial"/>
              </a:rPr>
              <a:t>to inform transport care team of important patient information </a:t>
            </a:r>
          </a:p>
          <a:p>
            <a:pPr indent="-342900">
              <a:buFont typeface="Arial" panose="020B0604020202020204" pitchFamily="34" charset="0"/>
              <a:buChar char="•"/>
              <a:defRPr/>
            </a:pPr>
            <a:r>
              <a:rPr lang="en-US" sz="2400" dirty="0">
                <a:solidFill>
                  <a:schemeClr val="tx1">
                    <a:lumMod val="65000"/>
                    <a:lumOff val="35000"/>
                  </a:schemeClr>
                </a:solidFill>
                <a:latin typeface="Arial"/>
                <a:cs typeface="Arial"/>
              </a:rPr>
              <a:t>Needs significant time to gather information needed for transport:</a:t>
            </a:r>
          </a:p>
          <a:p>
            <a:pPr lvl="1" indent="-342900">
              <a:buFont typeface="Arial" panose="020B0604020202020204" pitchFamily="34" charset="0"/>
              <a:buChar char="•"/>
              <a:defRPr/>
            </a:pPr>
            <a:r>
              <a:rPr lang="en-US" sz="1400" dirty="0">
                <a:solidFill>
                  <a:schemeClr val="tx1">
                    <a:lumMod val="65000"/>
                    <a:lumOff val="35000"/>
                  </a:schemeClr>
                </a:solidFill>
                <a:latin typeface="Arial"/>
                <a:cs typeface="Arial"/>
              </a:rPr>
              <a:t>Verbal report </a:t>
            </a:r>
          </a:p>
          <a:p>
            <a:pPr lvl="1" indent="-342900">
              <a:buFont typeface="Arial" panose="020B0604020202020204" pitchFamily="34" charset="0"/>
              <a:buChar char="•"/>
              <a:defRPr/>
            </a:pPr>
            <a:r>
              <a:rPr lang="en-US" sz="1400" dirty="0">
                <a:solidFill>
                  <a:schemeClr val="tx1">
                    <a:lumMod val="65000"/>
                    <a:lumOff val="35000"/>
                  </a:schemeClr>
                </a:solidFill>
                <a:latin typeface="Arial"/>
                <a:cs typeface="Arial"/>
              </a:rPr>
              <a:t>Signatures</a:t>
            </a:r>
          </a:p>
          <a:p>
            <a:pPr lvl="1" indent="-342900">
              <a:buFont typeface="Arial" panose="020B0604020202020204" pitchFamily="34" charset="0"/>
              <a:buChar char="•"/>
              <a:defRPr/>
            </a:pPr>
            <a:r>
              <a:rPr lang="en-US" sz="1400" dirty="0">
                <a:solidFill>
                  <a:schemeClr val="tx1">
                    <a:lumMod val="65000"/>
                    <a:lumOff val="35000"/>
                  </a:schemeClr>
                </a:solidFill>
                <a:latin typeface="Arial"/>
                <a:cs typeface="Arial"/>
              </a:rPr>
              <a:t>Reading through extensive paper reports</a:t>
            </a:r>
          </a:p>
          <a:p>
            <a:pPr indent="-342900">
              <a:buFont typeface="Arial" panose="020B0604020202020204" pitchFamily="34" charset="0"/>
              <a:buChar char="•"/>
              <a:defRPr/>
            </a:pPr>
            <a:r>
              <a:rPr lang="en-US" sz="2400" dirty="0">
                <a:solidFill>
                  <a:schemeClr val="tx1">
                    <a:lumMod val="65000"/>
                    <a:lumOff val="35000"/>
                  </a:schemeClr>
                </a:solidFill>
                <a:latin typeface="Arial"/>
                <a:cs typeface="Arial"/>
              </a:rPr>
              <a:t>Need to populate transport care record manually </a:t>
            </a:r>
          </a:p>
        </p:txBody>
      </p:sp>
      <p:sp>
        <p:nvSpPr>
          <p:cNvPr id="5" name="Content Placeholder 4"/>
          <p:cNvSpPr>
            <a:spLocks noGrp="1"/>
          </p:cNvSpPr>
          <p:nvPr>
            <p:ph sz="half" idx="2"/>
          </p:nvPr>
        </p:nvSpPr>
        <p:spPr>
          <a:xfrm>
            <a:off x="4648200" y="2020745"/>
            <a:ext cx="4038600" cy="4525963"/>
          </a:xfrm>
        </p:spPr>
        <p:txBody>
          <a:bodyPr>
            <a:normAutofit lnSpcReduction="10000"/>
          </a:bodyPr>
          <a:lstStyle/>
          <a:p>
            <a:pPr marL="228600" lvl="1" indent="0">
              <a:buNone/>
              <a:defRPr/>
            </a:pPr>
            <a:r>
              <a:rPr lang="en-US" b="1" dirty="0">
                <a:solidFill>
                  <a:srgbClr val="5A4099"/>
                </a:solidFill>
                <a:latin typeface="Arial"/>
                <a:cs typeface="Arial"/>
                <a:sym typeface="Calibri"/>
              </a:rPr>
              <a:t>Value Proposition</a:t>
            </a:r>
          </a:p>
          <a:p>
            <a:pPr marL="571500" lvl="1" indent="-342900">
              <a:buFont typeface="Arial" panose="020B0604020202020204" pitchFamily="34" charset="0"/>
              <a:buChar char="•"/>
              <a:defRPr/>
            </a:pPr>
            <a:r>
              <a:rPr lang="en-CA" altLang="en-US" sz="2600" dirty="0" smtClean="0">
                <a:solidFill>
                  <a:schemeClr val="tx1">
                    <a:lumMod val="65000"/>
                    <a:lumOff val="35000"/>
                  </a:schemeClr>
                </a:solidFill>
                <a:latin typeface="Arial"/>
                <a:cs typeface="Arial"/>
              </a:rPr>
              <a:t>Benefit </a:t>
            </a:r>
            <a:r>
              <a:rPr lang="en-CA" altLang="en-US" sz="2600" dirty="0">
                <a:solidFill>
                  <a:schemeClr val="tx1">
                    <a:lumMod val="65000"/>
                    <a:lumOff val="35000"/>
                  </a:schemeClr>
                </a:solidFill>
                <a:latin typeface="Arial"/>
                <a:cs typeface="Arial"/>
              </a:rPr>
              <a:t>for both hospitals and </a:t>
            </a:r>
            <a:r>
              <a:rPr lang="en-CA" altLang="en-US" sz="2600" dirty="0" smtClean="0">
                <a:solidFill>
                  <a:schemeClr val="tx1">
                    <a:lumMod val="65000"/>
                    <a:lumOff val="35000"/>
                  </a:schemeClr>
                </a:solidFill>
                <a:latin typeface="Arial"/>
                <a:cs typeface="Arial"/>
              </a:rPr>
              <a:t>EMS</a:t>
            </a:r>
          </a:p>
          <a:p>
            <a:pPr marL="571500" lvl="1" indent="-342900">
              <a:buFont typeface="Arial" panose="020B0604020202020204" pitchFamily="34" charset="0"/>
              <a:buChar char="•"/>
              <a:defRPr/>
            </a:pPr>
            <a:r>
              <a:rPr lang="en-CA" altLang="en-US" sz="2600" dirty="0" smtClean="0">
                <a:solidFill>
                  <a:schemeClr val="tx1">
                    <a:lumMod val="65000"/>
                    <a:lumOff val="35000"/>
                  </a:schemeClr>
                </a:solidFill>
                <a:latin typeface="Arial"/>
                <a:cs typeface="Arial"/>
              </a:rPr>
              <a:t>Decreases EMS time </a:t>
            </a:r>
            <a:r>
              <a:rPr lang="en-CA" altLang="en-US" sz="2600" dirty="0">
                <a:solidFill>
                  <a:schemeClr val="tx1">
                    <a:lumMod val="65000"/>
                    <a:lumOff val="35000"/>
                  </a:schemeClr>
                </a:solidFill>
                <a:latin typeface="Arial"/>
                <a:cs typeface="Arial"/>
              </a:rPr>
              <a:t>spent doing </a:t>
            </a:r>
            <a:r>
              <a:rPr lang="en-CA" altLang="en-US" sz="2600" dirty="0" smtClean="0">
                <a:solidFill>
                  <a:schemeClr val="tx1">
                    <a:lumMod val="65000"/>
                    <a:lumOff val="35000"/>
                  </a:schemeClr>
                </a:solidFill>
                <a:latin typeface="Arial"/>
                <a:cs typeface="Arial"/>
              </a:rPr>
              <a:t>paper handoff on floor</a:t>
            </a:r>
          </a:p>
          <a:p>
            <a:pPr marL="571500" lvl="1" indent="-342900">
              <a:buFont typeface="Arial" panose="020B0604020202020204" pitchFamily="34" charset="0"/>
              <a:buChar char="•"/>
              <a:defRPr/>
            </a:pPr>
            <a:r>
              <a:rPr lang="en-CA" altLang="en-US" sz="2600" dirty="0" smtClean="0">
                <a:solidFill>
                  <a:schemeClr val="tx1">
                    <a:lumMod val="65000"/>
                    <a:lumOff val="35000"/>
                  </a:schemeClr>
                </a:solidFill>
                <a:latin typeface="Arial"/>
                <a:cs typeface="Arial"/>
              </a:rPr>
              <a:t>Increases </a:t>
            </a:r>
            <a:r>
              <a:rPr lang="en-CA" altLang="en-US" sz="2600" dirty="0">
                <a:solidFill>
                  <a:schemeClr val="tx1">
                    <a:lumMod val="65000"/>
                    <a:lumOff val="35000"/>
                  </a:schemeClr>
                </a:solidFill>
                <a:latin typeface="Arial"/>
                <a:cs typeface="Arial"/>
              </a:rPr>
              <a:t>bed availability </a:t>
            </a:r>
          </a:p>
          <a:p>
            <a:pPr marL="571500" lvl="1" indent="-342900">
              <a:buFont typeface="Arial" panose="020B0604020202020204" pitchFamily="34" charset="0"/>
              <a:buChar char="•"/>
              <a:defRPr/>
            </a:pPr>
            <a:r>
              <a:rPr lang="en-US" sz="2600" dirty="0">
                <a:solidFill>
                  <a:schemeClr val="tx1">
                    <a:lumMod val="65000"/>
                    <a:lumOff val="35000"/>
                  </a:schemeClr>
                </a:solidFill>
                <a:latin typeface="Arial"/>
                <a:cs typeface="Arial"/>
              </a:rPr>
              <a:t>Improving throughput for Emergency Department (ED) </a:t>
            </a:r>
          </a:p>
          <a:p>
            <a:endParaRPr lang="en-US" dirty="0"/>
          </a:p>
        </p:txBody>
      </p:sp>
      <p:pic>
        <p:nvPicPr>
          <p:cNvPr id="4" name="Shape 108" descr="ihe-logo.png">
            <a:extLst>
              <a:ext uri="{FF2B5EF4-FFF2-40B4-BE49-F238E27FC236}">
                <a16:creationId xmlns="" xmlns:a16="http://schemas.microsoft.com/office/drawing/2014/main" id="{E6D4FCA3-4909-4788-927E-42E9E757FF95}"/>
              </a:ext>
            </a:extLst>
          </p:cNvPr>
          <p:cNvPicPr preferRelativeResize="0"/>
          <p:nvPr/>
        </p:nvPicPr>
        <p:blipFill rotWithShape="1">
          <a:blip r:embed="rId3">
            <a:alphaModFix/>
          </a:blip>
          <a:srcRect/>
          <a:stretch/>
        </p:blipFill>
        <p:spPr>
          <a:xfrm>
            <a:off x="617968" y="213052"/>
            <a:ext cx="2299751" cy="627336"/>
          </a:xfrm>
          <a:prstGeom prst="rect">
            <a:avLst/>
          </a:prstGeom>
          <a:noFill/>
          <a:ln>
            <a:noFill/>
          </a:ln>
        </p:spPr>
      </p:pic>
    </p:spTree>
    <p:extLst>
      <p:ext uri="{BB962C8B-B14F-4D97-AF65-F5344CB8AC3E}">
        <p14:creationId xmlns:p14="http://schemas.microsoft.com/office/powerpoint/2010/main" val="3554066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13292E-E1B3-4981-B1BC-77CAC942857F}"/>
              </a:ext>
            </a:extLst>
          </p:cNvPr>
          <p:cNvSpPr>
            <a:spLocks noGrp="1"/>
          </p:cNvSpPr>
          <p:nvPr>
            <p:ph type="title"/>
          </p:nvPr>
        </p:nvSpPr>
        <p:spPr>
          <a:xfrm>
            <a:off x="755306" y="457200"/>
            <a:ext cx="8229600" cy="1143000"/>
          </a:xfrm>
        </p:spPr>
        <p:txBody>
          <a:bodyPr/>
          <a:lstStyle/>
          <a:p>
            <a:pPr defTabSz="457200">
              <a:spcBef>
                <a:spcPct val="0"/>
              </a:spcBef>
            </a:pPr>
            <a:r>
              <a:rPr lang="en-US" sz="2400" b="1" u="sng" dirty="0" smtClean="0">
                <a:solidFill>
                  <a:srgbClr val="5A4099"/>
                </a:solidFill>
                <a:latin typeface="Arial"/>
                <a:ea typeface="Arial"/>
                <a:cs typeface="Arial"/>
              </a:rPr>
              <a:t>RIPT Technical </a:t>
            </a:r>
            <a:r>
              <a:rPr lang="en-US" sz="2400" b="1" u="sng" dirty="0">
                <a:solidFill>
                  <a:srgbClr val="5A4099"/>
                </a:solidFill>
                <a:latin typeface="Arial"/>
                <a:ea typeface="Arial"/>
                <a:cs typeface="Arial"/>
              </a:rPr>
              <a:t>Solution</a:t>
            </a:r>
          </a:p>
        </p:txBody>
      </p:sp>
      <p:sp>
        <p:nvSpPr>
          <p:cNvPr id="3" name="Text Placeholder 2">
            <a:extLst>
              <a:ext uri="{FF2B5EF4-FFF2-40B4-BE49-F238E27FC236}">
                <a16:creationId xmlns="" xmlns:a16="http://schemas.microsoft.com/office/drawing/2014/main" id="{DD6476D9-E1FF-45EC-B514-67B9698B1850}"/>
              </a:ext>
            </a:extLst>
          </p:cNvPr>
          <p:cNvSpPr>
            <a:spLocks noGrp="1"/>
          </p:cNvSpPr>
          <p:nvPr>
            <p:ph type="body" idx="1"/>
          </p:nvPr>
        </p:nvSpPr>
        <p:spPr>
          <a:xfrm>
            <a:off x="428613" y="1600200"/>
            <a:ext cx="8229600" cy="4525963"/>
          </a:xfrm>
        </p:spPr>
        <p:txBody>
          <a:bodyPr/>
          <a:lstStyle/>
          <a:p>
            <a:r>
              <a:rPr lang="en-US" dirty="0"/>
              <a:t> </a:t>
            </a:r>
            <a:r>
              <a:rPr lang="en-US" sz="2600" dirty="0">
                <a:solidFill>
                  <a:schemeClr val="tx1">
                    <a:lumMod val="65000"/>
                    <a:lumOff val="35000"/>
                  </a:schemeClr>
                </a:solidFill>
                <a:latin typeface="+mn-lt"/>
              </a:rPr>
              <a:t>Two approaches</a:t>
            </a:r>
          </a:p>
          <a:p>
            <a:pPr lvl="1"/>
            <a:r>
              <a:rPr lang="en-US" sz="2600" dirty="0">
                <a:solidFill>
                  <a:schemeClr val="tx1">
                    <a:lumMod val="65000"/>
                    <a:lumOff val="35000"/>
                  </a:schemeClr>
                </a:solidFill>
                <a:latin typeface="+mn-lt"/>
              </a:rPr>
              <a:t>CDA </a:t>
            </a:r>
          </a:p>
          <a:p>
            <a:pPr lvl="1"/>
            <a:r>
              <a:rPr lang="en-US" sz="2600" dirty="0">
                <a:solidFill>
                  <a:schemeClr val="tx1">
                    <a:lumMod val="65000"/>
                    <a:lumOff val="35000"/>
                  </a:schemeClr>
                </a:solidFill>
                <a:latin typeface="+mn-lt"/>
              </a:rPr>
              <a:t>FHIR</a:t>
            </a:r>
          </a:p>
        </p:txBody>
      </p:sp>
      <p:grpSp>
        <p:nvGrpSpPr>
          <p:cNvPr id="4" name="Canvas 10">
            <a:extLst>
              <a:ext uri="{FF2B5EF4-FFF2-40B4-BE49-F238E27FC236}">
                <a16:creationId xmlns="" xmlns:a16="http://schemas.microsoft.com/office/drawing/2014/main" id="{19C326B0-A404-4A95-B6B5-EBC23C1B2DA6}"/>
              </a:ext>
            </a:extLst>
          </p:cNvPr>
          <p:cNvGrpSpPr/>
          <p:nvPr/>
        </p:nvGrpSpPr>
        <p:grpSpPr>
          <a:xfrm>
            <a:off x="5563402" y="1235439"/>
            <a:ext cx="3708006" cy="3303507"/>
            <a:chOff x="0" y="0"/>
            <a:chExt cx="5486400" cy="2633345"/>
          </a:xfrm>
        </p:grpSpPr>
        <p:sp>
          <p:nvSpPr>
            <p:cNvPr id="5" name="Rectangle 4">
              <a:extLst>
                <a:ext uri="{FF2B5EF4-FFF2-40B4-BE49-F238E27FC236}">
                  <a16:creationId xmlns="" xmlns:a16="http://schemas.microsoft.com/office/drawing/2014/main" id="{2A88CA5D-7952-4E16-9CB3-8BDDF5E3DFB1}"/>
                </a:ext>
              </a:extLst>
            </p:cNvPr>
            <p:cNvSpPr/>
            <p:nvPr/>
          </p:nvSpPr>
          <p:spPr>
            <a:xfrm>
              <a:off x="0" y="0"/>
              <a:ext cx="5486400" cy="2633345"/>
            </a:xfrm>
            <a:prstGeom prst="rect">
              <a:avLst/>
            </a:prstGeom>
          </p:spPr>
        </p:sp>
        <p:cxnSp>
          <p:nvCxnSpPr>
            <p:cNvPr id="6" name="Straight Connector 5">
              <a:extLst>
                <a:ext uri="{FF2B5EF4-FFF2-40B4-BE49-F238E27FC236}">
                  <a16:creationId xmlns="" xmlns:a16="http://schemas.microsoft.com/office/drawing/2014/main" id="{7B47C5AF-3A7B-4AA1-A709-EA46643D0CC2}"/>
                </a:ext>
              </a:extLst>
            </p:cNvPr>
            <p:cNvCxnSpPr/>
            <p:nvPr/>
          </p:nvCxnSpPr>
          <p:spPr>
            <a:xfrm>
              <a:off x="4099220" y="994324"/>
              <a:ext cx="0" cy="13354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D78378AD-E767-4F99-82B7-831A44AA7A9E}"/>
                </a:ext>
              </a:extLst>
            </p:cNvPr>
            <p:cNvCxnSpPr/>
            <p:nvPr/>
          </p:nvCxnSpPr>
          <p:spPr>
            <a:xfrm>
              <a:off x="963168" y="956224"/>
              <a:ext cx="0" cy="13358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 xmlns:a16="http://schemas.microsoft.com/office/drawing/2014/main" id="{C40E51CE-70B9-4ABE-BC2D-F5B5C0E1A385}"/>
                </a:ext>
              </a:extLst>
            </p:cNvPr>
            <p:cNvSpPr/>
            <p:nvPr/>
          </p:nvSpPr>
          <p:spPr>
            <a:xfrm>
              <a:off x="509185" y="265344"/>
              <a:ext cx="1618108" cy="690880"/>
            </a:xfrm>
            <a:prstGeom prst="rect">
              <a:avLst/>
            </a:prstGeom>
            <a:solidFill>
              <a:srgbClr val="FFFFFF"/>
            </a:solidFill>
            <a:ln>
              <a:noFill/>
            </a:ln>
          </p:spPr>
          <p:txBody>
            <a:bodyPr lIns="91425" tIns="45700" rIns="91425" bIns="45700" anchor="t" anchorCtr="0"/>
            <a:lstStyle/>
            <a:p>
              <a:pPr marL="0" marR="0" algn="ctr"/>
              <a:r>
                <a:rPr lang="en-US" sz="1600" dirty="0">
                  <a:solidFill>
                    <a:schemeClr val="tx1"/>
                  </a:solidFill>
                  <a:effectLst/>
                  <a:latin typeface="Times New Roman" panose="02020603050405020304" pitchFamily="18" charset="0"/>
                  <a:ea typeface="Times New Roman" panose="02020603050405020304" pitchFamily="18" charset="0"/>
                </a:rPr>
                <a:t>Transport Data Consumer</a:t>
              </a:r>
            </a:p>
          </p:txBody>
        </p:sp>
        <p:sp>
          <p:nvSpPr>
            <p:cNvPr id="9" name="Rectangle 8">
              <a:extLst>
                <a:ext uri="{FF2B5EF4-FFF2-40B4-BE49-F238E27FC236}">
                  <a16:creationId xmlns="" xmlns:a16="http://schemas.microsoft.com/office/drawing/2014/main" id="{680200A0-CF6A-4280-ABCE-260CA9C464A4}"/>
                </a:ext>
              </a:extLst>
            </p:cNvPr>
            <p:cNvSpPr/>
            <p:nvPr/>
          </p:nvSpPr>
          <p:spPr>
            <a:xfrm>
              <a:off x="872064" y="1128690"/>
              <a:ext cx="169545" cy="853440"/>
            </a:xfrm>
            <a:prstGeom prst="rect">
              <a:avLst/>
            </a:prstGeom>
            <a:solidFill>
              <a:srgbClr val="FFFFFF"/>
            </a:solidFill>
            <a:ln w="9525" cap="flat" cmpd="sng">
              <a:solidFill>
                <a:srgbClr val="000000"/>
              </a:solidFill>
              <a:prstDash val="solid"/>
              <a:miter/>
              <a:headEnd type="none" w="med" len="med"/>
              <a:tailEnd type="none" w="med" len="med"/>
            </a:ln>
          </p:spPr>
          <p:txBody>
            <a:bodyPr lIns="91425" tIns="91425" rIns="91425" bIns="91425" anchor="ctr" anchorCtr="0"/>
            <a:lstStyle/>
            <a:p>
              <a:pPr marL="0" marR="0">
                <a:spcBef>
                  <a:spcPts val="0"/>
                </a:spcBef>
                <a:spcAft>
                  <a:spcPts val="0"/>
                </a:spcAft>
              </a:pPr>
              <a:r>
                <a:rPr lang="en-US" sz="1200">
                  <a:effectLst/>
                  <a:latin typeface="Times New Roman" panose="02020603050405020304" pitchFamily="18" charset="0"/>
                  <a:ea typeface="Times New Roman" panose="02020603050405020304" pitchFamily="18" charset="0"/>
                </a:rPr>
                <a:t> </a:t>
              </a:r>
            </a:p>
          </p:txBody>
        </p:sp>
        <p:sp>
          <p:nvSpPr>
            <p:cNvPr id="10" name="Rectangle 9">
              <a:extLst>
                <a:ext uri="{FF2B5EF4-FFF2-40B4-BE49-F238E27FC236}">
                  <a16:creationId xmlns="" xmlns:a16="http://schemas.microsoft.com/office/drawing/2014/main" id="{586CB107-88FD-4ACD-A752-44A0E49AB08C}"/>
                </a:ext>
              </a:extLst>
            </p:cNvPr>
            <p:cNvSpPr/>
            <p:nvPr/>
          </p:nvSpPr>
          <p:spPr>
            <a:xfrm>
              <a:off x="2895104" y="265343"/>
              <a:ext cx="1660429" cy="706755"/>
            </a:xfrm>
            <a:prstGeom prst="rect">
              <a:avLst/>
            </a:prstGeom>
            <a:solidFill>
              <a:srgbClr val="FFFFFF"/>
            </a:solidFill>
            <a:ln>
              <a:noFill/>
            </a:ln>
          </p:spPr>
          <p:txBody>
            <a:bodyPr lIns="91425" tIns="45700" rIns="91425" bIns="45700" anchor="t" anchorCtr="0"/>
            <a:lstStyle/>
            <a:p>
              <a:pPr marL="0" marR="0" algn="ctr"/>
              <a:r>
                <a:rPr lang="en-US" sz="1600" dirty="0">
                  <a:solidFill>
                    <a:schemeClr val="tx1"/>
                  </a:solidFill>
                  <a:effectLst/>
                  <a:latin typeface="Times New Roman" panose="02020603050405020304" pitchFamily="18" charset="0"/>
                  <a:ea typeface="Times New Roman" panose="02020603050405020304" pitchFamily="18" charset="0"/>
                </a:rPr>
                <a:t>Transport Data Responder</a:t>
              </a:r>
            </a:p>
          </p:txBody>
        </p:sp>
        <p:sp>
          <p:nvSpPr>
            <p:cNvPr id="11" name="Rectangle 10">
              <a:extLst>
                <a:ext uri="{FF2B5EF4-FFF2-40B4-BE49-F238E27FC236}">
                  <a16:creationId xmlns="" xmlns:a16="http://schemas.microsoft.com/office/drawing/2014/main" id="{0D9E94B7-12CA-47F7-B350-6F0F3FE1E265}"/>
                </a:ext>
              </a:extLst>
            </p:cNvPr>
            <p:cNvSpPr/>
            <p:nvPr/>
          </p:nvSpPr>
          <p:spPr>
            <a:xfrm>
              <a:off x="4021242" y="1140463"/>
              <a:ext cx="160234" cy="867410"/>
            </a:xfrm>
            <a:prstGeom prst="rect">
              <a:avLst/>
            </a:prstGeom>
            <a:solidFill>
              <a:srgbClr val="FFFFFF"/>
            </a:solidFill>
            <a:ln w="9525" cap="flat" cmpd="sng">
              <a:solidFill>
                <a:srgbClr val="000000"/>
              </a:solidFill>
              <a:prstDash val="solid"/>
              <a:miter/>
              <a:headEnd type="none" w="med" len="med"/>
              <a:tailEnd type="none" w="med" len="med"/>
            </a:ln>
          </p:spPr>
          <p:txBody>
            <a:bodyPr lIns="91425" tIns="91425" rIns="91425" bIns="91425" anchor="ctr" anchorCtr="0"/>
            <a:lstStyle/>
            <a:p>
              <a:pPr marL="0" marR="0">
                <a:spcBef>
                  <a:spcPts val="0"/>
                </a:spcBef>
                <a:spcAft>
                  <a:spcPts val="0"/>
                </a:spcAft>
              </a:pPr>
              <a:r>
                <a:rPr lang="en-US" sz="1200">
                  <a:effectLst/>
                  <a:latin typeface="Times New Roman" panose="02020603050405020304" pitchFamily="18" charset="0"/>
                  <a:ea typeface="Times New Roman" panose="02020603050405020304" pitchFamily="18" charset="0"/>
                </a:rPr>
                <a:t> </a:t>
              </a:r>
            </a:p>
          </p:txBody>
        </p:sp>
        <p:sp>
          <p:nvSpPr>
            <p:cNvPr id="12" name="Rectangle 11">
              <a:extLst>
                <a:ext uri="{FF2B5EF4-FFF2-40B4-BE49-F238E27FC236}">
                  <a16:creationId xmlns="" xmlns:a16="http://schemas.microsoft.com/office/drawing/2014/main" id="{45739C31-CDE2-44C9-B636-4E52E9B2EBB6}"/>
                </a:ext>
              </a:extLst>
            </p:cNvPr>
            <p:cNvSpPr/>
            <p:nvPr/>
          </p:nvSpPr>
          <p:spPr>
            <a:xfrm>
              <a:off x="1146136" y="1301120"/>
              <a:ext cx="2895600" cy="397088"/>
            </a:xfrm>
            <a:prstGeom prst="rect">
              <a:avLst/>
            </a:prstGeom>
            <a:noFill/>
            <a:ln>
              <a:noFill/>
            </a:ln>
          </p:spPr>
          <p:txBody>
            <a:bodyPr lIns="91425" tIns="45700" rIns="91425" bIns="45700" anchor="t" anchorCtr="0"/>
            <a:lstStyle/>
            <a:p>
              <a:pPr marL="0" marR="0" algn="ctr">
                <a:spcBef>
                  <a:spcPts val="600"/>
                </a:spcBef>
                <a:spcAft>
                  <a:spcPts val="0"/>
                </a:spcAft>
              </a:pPr>
              <a:r>
                <a:rPr lang="en-US" sz="1600" dirty="0">
                  <a:solidFill>
                    <a:schemeClr val="tx1"/>
                  </a:solidFill>
                  <a:effectLst/>
                  <a:latin typeface="+mn-lt"/>
                  <a:ea typeface="Arial" panose="020B0604020202020204" pitchFamily="34" charset="0"/>
                </a:rPr>
                <a:t>Query for Transport Data (PCC-62) </a:t>
              </a:r>
              <a:r>
                <a:rPr lang="en-US" sz="1200" dirty="0">
                  <a:effectLst/>
                  <a:latin typeface="Times New Roman" panose="02020603050405020304" pitchFamily="18" charset="0"/>
                  <a:ea typeface="Times New Roman" panose="02020603050405020304" pitchFamily="18" charset="0"/>
                </a:rPr>
                <a:t> </a:t>
              </a:r>
            </a:p>
            <a:p>
              <a:pPr marL="0" marR="0">
                <a:spcBef>
                  <a:spcPts val="600"/>
                </a:spcBef>
                <a:spcAft>
                  <a:spcPts val="0"/>
                </a:spcAft>
              </a:pPr>
              <a:r>
                <a:rPr lang="en-US" sz="1200" dirty="0">
                  <a:effectLst/>
                  <a:latin typeface="Times New Roman" panose="02020603050405020304" pitchFamily="18" charset="0"/>
                  <a:ea typeface="Times New Roman" panose="02020603050405020304" pitchFamily="18" charset="0"/>
                </a:rPr>
                <a:t> </a:t>
              </a:r>
            </a:p>
          </p:txBody>
        </p:sp>
        <p:cxnSp>
          <p:nvCxnSpPr>
            <p:cNvPr id="13" name="Straight Arrow Connector 12">
              <a:extLst>
                <a:ext uri="{FF2B5EF4-FFF2-40B4-BE49-F238E27FC236}">
                  <a16:creationId xmlns="" xmlns:a16="http://schemas.microsoft.com/office/drawing/2014/main" id="{967494A9-E30C-4DF6-8C10-C44D4F99B898}"/>
                </a:ext>
              </a:extLst>
            </p:cNvPr>
            <p:cNvCxnSpPr/>
            <p:nvPr/>
          </p:nvCxnSpPr>
          <p:spPr>
            <a:xfrm>
              <a:off x="1041609" y="1316632"/>
              <a:ext cx="2979633" cy="16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Canvas 7">
            <a:extLst>
              <a:ext uri="{FF2B5EF4-FFF2-40B4-BE49-F238E27FC236}">
                <a16:creationId xmlns="" xmlns:a16="http://schemas.microsoft.com/office/drawing/2014/main" id="{65A36502-ABF8-458B-B102-6F71B09E90A1}"/>
              </a:ext>
            </a:extLst>
          </p:cNvPr>
          <p:cNvGrpSpPr/>
          <p:nvPr/>
        </p:nvGrpSpPr>
        <p:grpSpPr>
          <a:xfrm>
            <a:off x="-113039" y="4394658"/>
            <a:ext cx="7909501" cy="1947861"/>
            <a:chOff x="0" y="0"/>
            <a:chExt cx="5943600" cy="890905"/>
          </a:xfrm>
        </p:grpSpPr>
        <p:sp>
          <p:nvSpPr>
            <p:cNvPr id="15" name="Rectangle 14">
              <a:extLst>
                <a:ext uri="{FF2B5EF4-FFF2-40B4-BE49-F238E27FC236}">
                  <a16:creationId xmlns="" xmlns:a16="http://schemas.microsoft.com/office/drawing/2014/main" id="{8FC75E3C-8C2A-4531-A191-973DC8F92FB7}"/>
                </a:ext>
              </a:extLst>
            </p:cNvPr>
            <p:cNvSpPr/>
            <p:nvPr/>
          </p:nvSpPr>
          <p:spPr>
            <a:xfrm>
              <a:off x="0" y="0"/>
              <a:ext cx="5943600" cy="890905"/>
            </a:xfrm>
            <a:prstGeom prst="rect">
              <a:avLst/>
            </a:prstGeom>
          </p:spPr>
        </p:sp>
        <p:sp>
          <p:nvSpPr>
            <p:cNvPr id="16" name="Rectangle 15">
              <a:extLst>
                <a:ext uri="{FF2B5EF4-FFF2-40B4-BE49-F238E27FC236}">
                  <a16:creationId xmlns="" xmlns:a16="http://schemas.microsoft.com/office/drawing/2014/main" id="{24A1C319-8463-41FC-82A3-9D29A7FFA112}"/>
                </a:ext>
              </a:extLst>
            </p:cNvPr>
            <p:cNvSpPr/>
            <p:nvPr/>
          </p:nvSpPr>
          <p:spPr>
            <a:xfrm>
              <a:off x="494324" y="211410"/>
              <a:ext cx="1105875" cy="417240"/>
            </a:xfrm>
            <a:prstGeom prst="rect">
              <a:avLst/>
            </a:prstGeom>
            <a:solidFill>
              <a:srgbClr val="FFFFFF"/>
            </a:solidFill>
            <a:ln w="9525" cap="flat" cmpd="sng">
              <a:solidFill>
                <a:srgbClr val="000000"/>
              </a:solidFill>
              <a:prstDash val="solid"/>
              <a:miter/>
              <a:headEnd type="none" w="med" len="med"/>
              <a:tailEnd type="none" w="med" len="med"/>
            </a:ln>
          </p:spPr>
          <p:txBody>
            <a:bodyPr lIns="91425" tIns="45700" rIns="91425" bIns="45700" anchor="t" anchorCtr="0"/>
            <a:lstStyle/>
            <a:p>
              <a:pPr marL="0" marR="0" algn="ctr">
                <a:spcBef>
                  <a:spcPts val="0"/>
                </a:spcBef>
                <a:spcAft>
                  <a:spcPts val="0"/>
                </a:spcAft>
              </a:pPr>
              <a:r>
                <a:rPr lang="en-US" sz="2400" dirty="0">
                  <a:effectLst/>
                  <a:latin typeface="Times New Roman" panose="02020603050405020304" pitchFamily="18" charset="0"/>
                  <a:ea typeface="Times New Roman" panose="02020603050405020304" pitchFamily="18" charset="0"/>
                </a:rPr>
                <a:t>Content Creator</a:t>
              </a:r>
              <a:endParaRPr lang="en-US" sz="3600" dirty="0">
                <a:effectLst/>
                <a:latin typeface="Times New Roman" panose="02020603050405020304" pitchFamily="18" charset="0"/>
                <a:ea typeface="Times New Roman" panose="02020603050405020304" pitchFamily="18" charset="0"/>
              </a:endParaRPr>
            </a:p>
          </p:txBody>
        </p:sp>
        <p:sp>
          <p:nvSpPr>
            <p:cNvPr id="17" name="Freeform: Shape 16">
              <a:extLst>
                <a:ext uri="{FF2B5EF4-FFF2-40B4-BE49-F238E27FC236}">
                  <a16:creationId xmlns="" xmlns:a16="http://schemas.microsoft.com/office/drawing/2014/main" id="{D00014DA-D3E5-4648-AC18-532C92252857}"/>
                </a:ext>
              </a:extLst>
            </p:cNvPr>
            <p:cNvSpPr/>
            <p:nvPr/>
          </p:nvSpPr>
          <p:spPr>
            <a:xfrm>
              <a:off x="2285025" y="116160"/>
              <a:ext cx="1119505" cy="561975"/>
            </a:xfrm>
            <a:custGeom>
              <a:avLst/>
              <a:gdLst/>
              <a:ahLst/>
              <a:cxnLst/>
              <a:rect l="0" t="0" r="0" b="0"/>
              <a:pathLst>
                <a:path w="120000" h="120000" extrusionOk="0">
                  <a:moveTo>
                    <a:pt x="10833" y="39916"/>
                  </a:moveTo>
                  <a:cubicBezTo>
                    <a:pt x="10080" y="32380"/>
                    <a:pt x="11836" y="24780"/>
                    <a:pt x="15619" y="19186"/>
                  </a:cubicBezTo>
                  <a:cubicBezTo>
                    <a:pt x="21597" y="10350"/>
                    <a:pt x="31288" y="8380"/>
                    <a:pt x="38902" y="14450"/>
                  </a:cubicBezTo>
                  <a:cubicBezTo>
                    <a:pt x="43550" y="2525"/>
                    <a:pt x="55316" y="61"/>
                    <a:pt x="62377" y="9533"/>
                  </a:cubicBezTo>
                  <a:cubicBezTo>
                    <a:pt x="64158" y="4675"/>
                    <a:pt x="67577" y="1316"/>
                    <a:pt x="71525" y="555"/>
                  </a:cubicBezTo>
                  <a:cubicBezTo>
                    <a:pt x="75869" y="-283"/>
                    <a:pt x="80208" y="2138"/>
                    <a:pt x="82869" y="6891"/>
                  </a:cubicBezTo>
                  <a:cubicBezTo>
                    <a:pt x="86708" y="741"/>
                    <a:pt x="93058" y="-1277"/>
                    <a:pt x="98508" y="1916"/>
                  </a:cubicBezTo>
                  <a:cubicBezTo>
                    <a:pt x="102661" y="4350"/>
                    <a:pt x="105638" y="9444"/>
                    <a:pt x="106438" y="15488"/>
                  </a:cubicBezTo>
                  <a:cubicBezTo>
                    <a:pt x="111238" y="17272"/>
                    <a:pt x="115061" y="22216"/>
                    <a:pt x="116616" y="28661"/>
                  </a:cubicBezTo>
                  <a:cubicBezTo>
                    <a:pt x="117747" y="33338"/>
                    <a:pt x="117586" y="38419"/>
                    <a:pt x="116161" y="42944"/>
                  </a:cubicBezTo>
                  <a:cubicBezTo>
                    <a:pt x="119663" y="49150"/>
                    <a:pt x="120888" y="57194"/>
                    <a:pt x="119488" y="64783"/>
                  </a:cubicBezTo>
                  <a:cubicBezTo>
                    <a:pt x="117627" y="74872"/>
                    <a:pt x="111466" y="82427"/>
                    <a:pt x="103900" y="83900"/>
                  </a:cubicBezTo>
                  <a:cubicBezTo>
                    <a:pt x="103863" y="90197"/>
                    <a:pt x="101827" y="96169"/>
                    <a:pt x="98319" y="100280"/>
                  </a:cubicBezTo>
                  <a:cubicBezTo>
                    <a:pt x="92988" y="106527"/>
                    <a:pt x="85288" y="107330"/>
                    <a:pt x="79319" y="102263"/>
                  </a:cubicBezTo>
                  <a:cubicBezTo>
                    <a:pt x="77388" y="110966"/>
                    <a:pt x="72219" y="117619"/>
                    <a:pt x="65741" y="119738"/>
                  </a:cubicBezTo>
                  <a:cubicBezTo>
                    <a:pt x="58108" y="122236"/>
                    <a:pt x="50141" y="117980"/>
                    <a:pt x="45777" y="109072"/>
                  </a:cubicBezTo>
                  <a:cubicBezTo>
                    <a:pt x="35477" y="117527"/>
                    <a:pt x="22100" y="112775"/>
                    <a:pt x="16122" y="98533"/>
                  </a:cubicBezTo>
                  <a:cubicBezTo>
                    <a:pt x="10250" y="99469"/>
                    <a:pt x="4736" y="94511"/>
                    <a:pt x="3083" y="86805"/>
                  </a:cubicBezTo>
                  <a:cubicBezTo>
                    <a:pt x="1886" y="81230"/>
                    <a:pt x="2944" y="75213"/>
                    <a:pt x="5869" y="70975"/>
                  </a:cubicBezTo>
                  <a:cubicBezTo>
                    <a:pt x="1719" y="67650"/>
                    <a:pt x="-591" y="61269"/>
                    <a:pt x="-13" y="54733"/>
                  </a:cubicBezTo>
                  <a:cubicBezTo>
                    <a:pt x="663" y="47080"/>
                    <a:pt x="5125" y="41086"/>
                    <a:pt x="10730" y="40297"/>
                  </a:cubicBezTo>
                  <a:cubicBezTo>
                    <a:pt x="10763" y="40169"/>
                    <a:pt x="10800" y="40044"/>
                    <a:pt x="10833" y="39916"/>
                  </a:cubicBezTo>
                  <a:close/>
                </a:path>
                <a:path w="120000" h="120000" fill="none" extrusionOk="0">
                  <a:moveTo>
                    <a:pt x="13036" y="72713"/>
                  </a:moveTo>
                  <a:cubicBezTo>
                    <a:pt x="10580" y="72975"/>
                    <a:pt x="8125" y="72202"/>
                    <a:pt x="6000" y="70500"/>
                  </a:cubicBezTo>
                  <a:moveTo>
                    <a:pt x="19244" y="96941"/>
                  </a:moveTo>
                  <a:cubicBezTo>
                    <a:pt x="18258" y="97477"/>
                    <a:pt x="17222" y="97833"/>
                    <a:pt x="16166" y="98000"/>
                  </a:cubicBezTo>
                  <a:moveTo>
                    <a:pt x="45772" y="108583"/>
                  </a:moveTo>
                  <a:cubicBezTo>
                    <a:pt x="45030" y="107066"/>
                    <a:pt x="44408" y="105447"/>
                    <a:pt x="43916" y="103750"/>
                  </a:cubicBezTo>
                  <a:moveTo>
                    <a:pt x="80075" y="96530"/>
                  </a:moveTo>
                  <a:cubicBezTo>
                    <a:pt x="79966" y="98327"/>
                    <a:pt x="79716" y="100105"/>
                    <a:pt x="79333" y="101833"/>
                  </a:cubicBezTo>
                  <a:moveTo>
                    <a:pt x="94802" y="63761"/>
                  </a:moveTo>
                  <a:cubicBezTo>
                    <a:pt x="100369" y="67450"/>
                    <a:pt x="103883" y="75161"/>
                    <a:pt x="103833" y="83583"/>
                  </a:cubicBezTo>
                  <a:moveTo>
                    <a:pt x="116105" y="42650"/>
                  </a:moveTo>
                  <a:cubicBezTo>
                    <a:pt x="115202" y="45516"/>
                    <a:pt x="113827" y="48061"/>
                    <a:pt x="112083" y="50083"/>
                  </a:cubicBezTo>
                  <a:moveTo>
                    <a:pt x="106455" y="15072"/>
                  </a:moveTo>
                  <a:cubicBezTo>
                    <a:pt x="106608" y="16230"/>
                    <a:pt x="106680" y="17405"/>
                    <a:pt x="106666" y="18583"/>
                  </a:cubicBezTo>
                  <a:moveTo>
                    <a:pt x="80772" y="10977"/>
                  </a:moveTo>
                  <a:cubicBezTo>
                    <a:pt x="81297" y="9358"/>
                    <a:pt x="81988" y="7850"/>
                    <a:pt x="82833" y="6500"/>
                  </a:cubicBezTo>
                  <a:moveTo>
                    <a:pt x="61502" y="13111"/>
                  </a:moveTo>
                  <a:cubicBezTo>
                    <a:pt x="61716" y="11772"/>
                    <a:pt x="62052" y="10475"/>
                    <a:pt x="62500" y="9250"/>
                  </a:cubicBezTo>
                  <a:moveTo>
                    <a:pt x="38888" y="14422"/>
                  </a:moveTo>
                  <a:cubicBezTo>
                    <a:pt x="40200" y="15466"/>
                    <a:pt x="41411" y="16725"/>
                    <a:pt x="42500" y="18166"/>
                  </a:cubicBezTo>
                  <a:moveTo>
                    <a:pt x="11463" y="43858"/>
                  </a:moveTo>
                  <a:cubicBezTo>
                    <a:pt x="11177" y="42569"/>
                    <a:pt x="10966" y="41252"/>
                    <a:pt x="10833" y="39916"/>
                  </a:cubicBezTo>
                </a:path>
              </a:pathLst>
            </a:custGeom>
            <a:solidFill>
              <a:srgbClr val="FFFFFF"/>
            </a:solidFill>
            <a:ln w="9525" cap="flat" cmpd="sng">
              <a:solidFill>
                <a:srgbClr val="000000"/>
              </a:solidFill>
              <a:prstDash val="solid"/>
              <a:miter/>
              <a:headEnd type="none" w="med" len="med"/>
              <a:tailEnd type="none" w="med" len="med"/>
            </a:ln>
          </p:spPr>
          <p:txBody>
            <a:bodyPr lIns="91425" tIns="91425" rIns="91425" bIns="91425" anchor="ctr" anchorCtr="0"/>
            <a:lstStyle/>
            <a:p>
              <a:pPr marL="0" marR="0">
                <a:spcBef>
                  <a:spcPts val="0"/>
                </a:spcBef>
                <a:spcAft>
                  <a:spcPts val="0"/>
                </a:spcAft>
              </a:pPr>
              <a:r>
                <a:rPr lang="en-US" sz="1200">
                  <a:effectLst/>
                  <a:latin typeface="Times New Roman" panose="02020603050405020304" pitchFamily="18" charset="0"/>
                  <a:ea typeface="Times New Roman" panose="02020603050405020304" pitchFamily="18" charset="0"/>
                </a:rPr>
                <a:t> </a:t>
              </a:r>
            </a:p>
          </p:txBody>
        </p:sp>
        <p:sp>
          <p:nvSpPr>
            <p:cNvPr id="18" name="Rectangle 17">
              <a:extLst>
                <a:ext uri="{FF2B5EF4-FFF2-40B4-BE49-F238E27FC236}">
                  <a16:creationId xmlns="" xmlns:a16="http://schemas.microsoft.com/office/drawing/2014/main" id="{A4EB58A0-AA39-4F52-A312-8037B9E7DC9A}"/>
                </a:ext>
              </a:extLst>
            </p:cNvPr>
            <p:cNvSpPr/>
            <p:nvPr/>
          </p:nvSpPr>
          <p:spPr>
            <a:xfrm>
              <a:off x="3989999" y="201885"/>
              <a:ext cx="1105875" cy="417240"/>
            </a:xfrm>
            <a:prstGeom prst="rect">
              <a:avLst/>
            </a:prstGeom>
            <a:solidFill>
              <a:srgbClr val="FFFFFF"/>
            </a:solidFill>
            <a:ln w="9525" cap="flat" cmpd="sng">
              <a:solidFill>
                <a:srgbClr val="000000"/>
              </a:solidFill>
              <a:prstDash val="solid"/>
              <a:miter/>
              <a:headEnd type="none" w="med" len="med"/>
              <a:tailEnd type="none" w="med" len="med"/>
            </a:ln>
          </p:spPr>
          <p:txBody>
            <a:bodyPr lIns="91425" tIns="45700" rIns="91425" bIns="45700" anchor="t" anchorCtr="0"/>
            <a:lstStyle/>
            <a:p>
              <a:pPr marL="0" marR="0" algn="ctr">
                <a:spcBef>
                  <a:spcPts val="0"/>
                </a:spcBef>
                <a:spcAft>
                  <a:spcPts val="0"/>
                </a:spcAft>
              </a:pPr>
              <a:r>
                <a:rPr lang="en-US" sz="2400" dirty="0">
                  <a:effectLst/>
                  <a:latin typeface="Times New Roman" panose="02020603050405020304" pitchFamily="18" charset="0"/>
                  <a:ea typeface="Times New Roman" panose="02020603050405020304" pitchFamily="18" charset="0"/>
                </a:rPr>
                <a:t>Content Consumer</a:t>
              </a:r>
              <a:endParaRPr lang="en-US" sz="3600" dirty="0">
                <a:effectLst/>
                <a:latin typeface="Times New Roman" panose="02020603050405020304" pitchFamily="18" charset="0"/>
                <a:ea typeface="Times New Roman" panose="02020603050405020304" pitchFamily="18" charset="0"/>
              </a:endParaRPr>
            </a:p>
          </p:txBody>
        </p:sp>
        <p:sp>
          <p:nvSpPr>
            <p:cNvPr id="19" name="Rectangle 18">
              <a:extLst>
                <a:ext uri="{FF2B5EF4-FFF2-40B4-BE49-F238E27FC236}">
                  <a16:creationId xmlns="" xmlns:a16="http://schemas.microsoft.com/office/drawing/2014/main" id="{DF94EA84-5E5F-44E3-A862-CE63FB8B1776}"/>
                </a:ext>
              </a:extLst>
            </p:cNvPr>
            <p:cNvSpPr/>
            <p:nvPr/>
          </p:nvSpPr>
          <p:spPr>
            <a:xfrm>
              <a:off x="2228850" y="267585"/>
              <a:ext cx="1223305" cy="342015"/>
            </a:xfrm>
            <a:prstGeom prst="rect">
              <a:avLst/>
            </a:prstGeom>
            <a:noFill/>
            <a:ln>
              <a:noFill/>
            </a:ln>
          </p:spPr>
          <p:txBody>
            <a:bodyPr lIns="91425" tIns="45700" rIns="91425" bIns="45700" anchor="t" anchorCtr="0"/>
            <a:lstStyle/>
            <a:p>
              <a:pPr marL="0" marR="0" algn="ctr">
                <a:lnSpc>
                  <a:spcPct val="113000"/>
                </a:lnSpc>
                <a:spcBef>
                  <a:spcPts val="0"/>
                </a:spcBef>
                <a:spcAft>
                  <a:spcPts val="1000"/>
                </a:spcAft>
              </a:pPr>
              <a:r>
                <a:rPr lang="en-US" sz="1800" dirty="0">
                  <a:effectLst/>
                  <a:latin typeface="Times New Roman" panose="02020603050405020304" pitchFamily="18" charset="0"/>
                  <a:ea typeface="Arial" panose="020B0604020202020204" pitchFamily="34" charset="0"/>
                </a:rPr>
                <a:t>Document Sharing</a:t>
              </a:r>
              <a:endParaRPr lang="en-US" sz="2800" dirty="0">
                <a:effectLst/>
                <a:latin typeface="Times New Roman" panose="02020603050405020304" pitchFamily="18" charset="0"/>
                <a:ea typeface="Times New Roman" panose="02020603050405020304" pitchFamily="18" charset="0"/>
              </a:endParaRPr>
            </a:p>
          </p:txBody>
        </p:sp>
        <p:cxnSp>
          <p:nvCxnSpPr>
            <p:cNvPr id="20" name="Straight Connector 19">
              <a:extLst>
                <a:ext uri="{FF2B5EF4-FFF2-40B4-BE49-F238E27FC236}">
                  <a16:creationId xmlns="" xmlns:a16="http://schemas.microsoft.com/office/drawing/2014/main" id="{FDE48C62-93B7-4938-BABE-F504A64FDE6D}"/>
                </a:ext>
              </a:extLst>
            </p:cNvPr>
            <p:cNvCxnSpPr/>
            <p:nvPr/>
          </p:nvCxnSpPr>
          <p:spPr>
            <a:xfrm>
              <a:off x="1600199" y="420030"/>
              <a:ext cx="6848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 xmlns:a16="http://schemas.microsoft.com/office/drawing/2014/main" id="{9EED43E5-0BA7-4D07-9294-28A5CDB942E1}"/>
                </a:ext>
              </a:extLst>
            </p:cNvPr>
            <p:cNvCxnSpPr/>
            <p:nvPr/>
          </p:nvCxnSpPr>
          <p:spPr>
            <a:xfrm>
              <a:off x="3404530" y="410505"/>
              <a:ext cx="5854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 xmlns:a16="http://schemas.microsoft.com/office/drawing/2014/main" id="{DC7FB550-F794-4276-9E7E-B748E52918DE}"/>
              </a:ext>
            </a:extLst>
          </p:cNvPr>
          <p:cNvSpPr txBox="1"/>
          <p:nvPr/>
        </p:nvSpPr>
        <p:spPr>
          <a:xfrm>
            <a:off x="5953970" y="4140155"/>
            <a:ext cx="2725108" cy="369332"/>
          </a:xfrm>
          <a:prstGeom prst="rect">
            <a:avLst/>
          </a:prstGeom>
          <a:noFill/>
        </p:spPr>
        <p:txBody>
          <a:bodyPr wrap="square" rtlCol="0">
            <a:spAutoFit/>
          </a:bodyPr>
          <a:lstStyle/>
          <a:p>
            <a:r>
              <a:rPr lang="en-US" sz="1800" dirty="0"/>
              <a:t>FHIR Query Transaction </a:t>
            </a:r>
          </a:p>
        </p:txBody>
      </p:sp>
      <p:sp>
        <p:nvSpPr>
          <p:cNvPr id="23" name="TextBox 22">
            <a:extLst>
              <a:ext uri="{FF2B5EF4-FFF2-40B4-BE49-F238E27FC236}">
                <a16:creationId xmlns="" xmlns:a16="http://schemas.microsoft.com/office/drawing/2014/main" id="{4C5ED4CD-6A3E-41F3-9197-A851F41E5774}"/>
              </a:ext>
            </a:extLst>
          </p:cNvPr>
          <p:cNvSpPr txBox="1"/>
          <p:nvPr/>
        </p:nvSpPr>
        <p:spPr>
          <a:xfrm>
            <a:off x="1930331" y="4265417"/>
            <a:ext cx="3716272" cy="307777"/>
          </a:xfrm>
          <a:prstGeom prst="rect">
            <a:avLst/>
          </a:prstGeom>
          <a:noFill/>
        </p:spPr>
        <p:txBody>
          <a:bodyPr wrap="square" rtlCol="0">
            <a:spAutoFit/>
          </a:bodyPr>
          <a:lstStyle/>
          <a:p>
            <a:r>
              <a:rPr lang="en-US" dirty="0"/>
              <a:t>CDA document sharing transaction (RIPT) </a:t>
            </a:r>
          </a:p>
        </p:txBody>
      </p:sp>
      <p:pic>
        <p:nvPicPr>
          <p:cNvPr id="25" name="Shape 108" descr="ihe-logo.png">
            <a:extLst>
              <a:ext uri="{FF2B5EF4-FFF2-40B4-BE49-F238E27FC236}">
                <a16:creationId xmlns="" xmlns:a16="http://schemas.microsoft.com/office/drawing/2014/main" id="{E6D4FCA3-4909-4788-927E-42E9E757FF95}"/>
              </a:ext>
            </a:extLst>
          </p:cNvPr>
          <p:cNvPicPr preferRelativeResize="0"/>
          <p:nvPr/>
        </p:nvPicPr>
        <p:blipFill rotWithShape="1">
          <a:blip r:embed="rId3">
            <a:alphaModFix/>
          </a:blip>
          <a:srcRect/>
          <a:stretch/>
        </p:blipFill>
        <p:spPr>
          <a:xfrm>
            <a:off x="617968" y="213052"/>
            <a:ext cx="2299751" cy="627336"/>
          </a:xfrm>
          <a:prstGeom prst="rect">
            <a:avLst/>
          </a:prstGeom>
          <a:noFill/>
          <a:ln>
            <a:noFill/>
          </a:ln>
        </p:spPr>
      </p:pic>
    </p:spTree>
    <p:extLst>
      <p:ext uri="{BB962C8B-B14F-4D97-AF65-F5344CB8AC3E}">
        <p14:creationId xmlns:p14="http://schemas.microsoft.com/office/powerpoint/2010/main" val="3099713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 xmlns:a16="http://schemas.microsoft.com/office/drawing/2014/main" id="{C11DB7F1-446B-498F-8CF6-1F842D0D3E45}"/>
              </a:ext>
            </a:extLst>
          </p:cNvPr>
          <p:cNvPicPr>
            <a:picLocks noChangeAspect="1"/>
          </p:cNvPicPr>
          <p:nvPr/>
        </p:nvPicPr>
        <p:blipFill>
          <a:blip r:embed="rId2">
            <a:extLst>
              <a:ext uri="{837473B0-CC2E-450A-ABE3-18F120FF3D39}">
                <a1611:picAttrSrcUrl xmlns="" xmlns:a1611="http://schemas.microsoft.com/office/drawing/2016/11/main" r:id="rId3"/>
              </a:ext>
            </a:extLst>
          </a:blip>
          <a:stretch>
            <a:fillRect/>
          </a:stretch>
        </p:blipFill>
        <p:spPr>
          <a:xfrm>
            <a:off x="290101" y="2490764"/>
            <a:ext cx="1558694" cy="1223162"/>
          </a:xfrm>
          <a:prstGeom prst="rect">
            <a:avLst/>
          </a:prstGeom>
        </p:spPr>
      </p:pic>
      <p:sp>
        <p:nvSpPr>
          <p:cNvPr id="2" name="Title 1">
            <a:extLst>
              <a:ext uri="{FF2B5EF4-FFF2-40B4-BE49-F238E27FC236}">
                <a16:creationId xmlns="" xmlns:a16="http://schemas.microsoft.com/office/drawing/2014/main" id="{80AF9F64-6D22-4FE5-82E6-325697ADB998}"/>
              </a:ext>
            </a:extLst>
          </p:cNvPr>
          <p:cNvSpPr>
            <a:spLocks noGrp="1"/>
          </p:cNvSpPr>
          <p:nvPr>
            <p:ph type="title"/>
          </p:nvPr>
        </p:nvSpPr>
        <p:spPr>
          <a:xfrm>
            <a:off x="539007" y="484718"/>
            <a:ext cx="8229600" cy="1143000"/>
          </a:xfrm>
        </p:spPr>
        <p:txBody>
          <a:bodyPr/>
          <a:lstStyle/>
          <a:p>
            <a:pPr defTabSz="457200">
              <a:spcBef>
                <a:spcPct val="0"/>
              </a:spcBef>
            </a:pPr>
            <a:r>
              <a:rPr lang="en-US" sz="2400" b="1" u="sng" dirty="0" smtClean="0">
                <a:solidFill>
                  <a:srgbClr val="5A4099"/>
                </a:solidFill>
                <a:latin typeface="Arial"/>
                <a:ea typeface="Arial"/>
                <a:cs typeface="Arial"/>
              </a:rPr>
              <a:t>RIPT Using </a:t>
            </a:r>
            <a:r>
              <a:rPr lang="en-US" sz="2400" b="1" u="sng" dirty="0">
                <a:solidFill>
                  <a:srgbClr val="5A4099"/>
                </a:solidFill>
                <a:latin typeface="Arial"/>
                <a:ea typeface="Arial"/>
                <a:cs typeface="Arial"/>
              </a:rPr>
              <a:t>Document Sharing</a:t>
            </a:r>
          </a:p>
        </p:txBody>
      </p:sp>
      <p:pic>
        <p:nvPicPr>
          <p:cNvPr id="1026" name="Picture 2" descr="Related image">
            <a:extLst>
              <a:ext uri="{FF2B5EF4-FFF2-40B4-BE49-F238E27FC236}">
                <a16:creationId xmlns="" xmlns:a16="http://schemas.microsoft.com/office/drawing/2014/main" id="{771B4DD1-A7A8-4286-8573-56336EC5826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206" b="99265" l="2941" r="99265">
                        <a14:foregroundMark x1="10294" y1="32353" x2="34559" y2="2206"/>
                        <a14:foregroundMark x1="34559" y1="2206" x2="74265" y2="27206"/>
                        <a14:foregroundMark x1="9559" y1="46324" x2="16912" y2="63235"/>
                        <a14:foregroundMark x1="33824" y1="79412" x2="65441" y2="76471"/>
                        <a14:foregroundMark x1="79412" y1="15441" x2="91912" y2="64706"/>
                        <a14:foregroundMark x1="8824" y1="36765" x2="10294" y2="75735"/>
                        <a14:foregroundMark x1="10294" y1="75735" x2="38971" y2="99265"/>
                        <a14:foregroundMark x1="38971" y1="99265" x2="72794" y2="77941"/>
                        <a14:foregroundMark x1="72794" y1="77941" x2="80147" y2="69853"/>
                        <a14:foregroundMark x1="85294" y1="21324" x2="95588" y2="56618"/>
                        <a14:foregroundMark x1="5882" y1="34559" x2="3676" y2="66912"/>
                        <a14:foregroundMark x1="75735" y1="86029" x2="99265" y2="58088"/>
                      </a14:backgroundRemoval>
                    </a14:imgEffect>
                  </a14:imgLayer>
                </a14:imgProps>
              </a:ext>
              <a:ext uri="{28A0092B-C50C-407E-A947-70E740481C1C}">
                <a14:useLocalDpi xmlns:a14="http://schemas.microsoft.com/office/drawing/2010/main" val="0"/>
              </a:ext>
            </a:extLst>
          </a:blip>
          <a:srcRect/>
          <a:stretch>
            <a:fillRect/>
          </a:stretch>
        </p:blipFill>
        <p:spPr bwMode="auto">
          <a:xfrm>
            <a:off x="1263007" y="3141728"/>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ealthcare facility cartoon">
            <a:extLst>
              <a:ext uri="{FF2B5EF4-FFF2-40B4-BE49-F238E27FC236}">
                <a16:creationId xmlns="" xmlns:a16="http://schemas.microsoft.com/office/drawing/2014/main" id="{AEB56463-A298-4310-B232-727A997AC81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98308" l="4077" r="98462">
                        <a14:foregroundMark x1="41923" y1="93462" x2="6308" y2="38846"/>
                        <a14:foregroundMark x1="6308" y1="38846" x2="31769" y2="19538"/>
                        <a14:foregroundMark x1="31769" y1="19538" x2="63077" y2="7385"/>
                        <a14:foregroundMark x1="63077" y1="7385" x2="86923" y2="46308"/>
                        <a14:foregroundMark x1="21077" y1="35538" x2="56462" y2="12615"/>
                        <a14:foregroundMark x1="56462" y1="12615" x2="62231" y2="10308"/>
                        <a14:foregroundMark x1="51385" y1="65923" x2="52692" y2="58154"/>
                        <a14:foregroundMark x1="45231" y1="57385" x2="30692" y2="67923"/>
                        <a14:foregroundMark x1="30692" y1="67923" x2="46077" y2="62077"/>
                        <a14:foregroundMark x1="46077" y1="62077" x2="52154" y2="65923"/>
                        <a14:foregroundMark x1="49846" y1="56615" x2="49846" y2="56615"/>
                        <a14:foregroundMark x1="47538" y1="58692" x2="47538" y2="58692"/>
                        <a14:foregroundMark x1="51385" y1="55846" x2="51385" y2="55846"/>
                        <a14:foregroundMark x1="47846" y1="58154" x2="47846" y2="58154"/>
                        <a14:foregroundMark x1="48077" y1="66923" x2="48077" y2="66923"/>
                        <a14:foregroundMark x1="48615" y1="70769" x2="53000" y2="56615"/>
                        <a14:foregroundMark x1="53000" y1="56615" x2="56077" y2="52538"/>
                        <a14:foregroundMark x1="47538" y1="61231" x2="48308" y2="55077"/>
                        <a14:foregroundMark x1="35231" y1="27000" x2="80077" y2="20308"/>
                        <a14:foregroundMark x1="80077" y1="20308" x2="90000" y2="36538"/>
                        <a14:foregroundMark x1="51692" y1="4154" x2="19462" y2="18538"/>
                        <a14:foregroundMark x1="19462" y1="18538" x2="5462" y2="45846"/>
                        <a14:foregroundMark x1="5462" y1="45846" x2="17000" y2="79615"/>
                        <a14:foregroundMark x1="17000" y1="79615" x2="27462" y2="89846"/>
                        <a14:foregroundMark x1="27462" y1="89846" x2="42538" y2="91615"/>
                        <a14:foregroundMark x1="42538" y1="91615" x2="46231" y2="88846"/>
                        <a14:foregroundMark x1="69154" y1="13154" x2="84385" y2="33462"/>
                        <a14:foregroundMark x1="84846" y1="20846" x2="98538" y2="49692"/>
                        <a14:foregroundMark x1="62769" y1="9000" x2="43000" y2="7923"/>
                        <a14:foregroundMark x1="43000" y1="7923" x2="56231" y2="0"/>
                        <a14:foregroundMark x1="56231" y1="0" x2="56308" y2="0"/>
                        <a14:foregroundMark x1="7154" y1="32923" x2="3538" y2="48538"/>
                        <a14:foregroundMark x1="3538" y1="48538" x2="4077" y2="64077"/>
                        <a14:foregroundMark x1="4077" y1="64077" x2="4308" y2="64385"/>
                        <a14:foregroundMark x1="40077" y1="96308" x2="68385" y2="91385"/>
                        <a14:foregroundMark x1="48077" y1="98308" x2="62462" y2="95538"/>
                        <a14:foregroundMark x1="62462" y1="95538" x2="62462" y2="95538"/>
                      </a14:backgroundRemoval>
                    </a14:imgEffect>
                  </a14:imgLayer>
                </a14:imgProps>
              </a:ext>
              <a:ext uri="{28A0092B-C50C-407E-A947-70E740481C1C}">
                <a14:useLocalDpi xmlns:a14="http://schemas.microsoft.com/office/drawing/2010/main" val="0"/>
              </a:ext>
            </a:extLst>
          </a:blip>
          <a:srcRect/>
          <a:stretch>
            <a:fillRect/>
          </a:stretch>
        </p:blipFill>
        <p:spPr bwMode="auto">
          <a:xfrm>
            <a:off x="6064542" y="3066227"/>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ee to Use  Public Domain Ambulance Clip Art">
            <a:extLst>
              <a:ext uri="{FF2B5EF4-FFF2-40B4-BE49-F238E27FC236}">
                <a16:creationId xmlns="" xmlns:a16="http://schemas.microsoft.com/office/drawing/2014/main" id="{F685C6E9-BB3E-45FF-A122-7C6DD5EEBF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3774457" y="4168373"/>
            <a:ext cx="1101959" cy="83210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loud cartoon">
            <a:extLst>
              <a:ext uri="{FF2B5EF4-FFF2-40B4-BE49-F238E27FC236}">
                <a16:creationId xmlns="" xmlns:a16="http://schemas.microsoft.com/office/drawing/2014/main" id="{9B2098C7-3AA0-49CD-B194-5DD551A24514}"/>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2509" b="98208" l="2000" r="97600">
                        <a14:foregroundMark x1="9800" y1="69176" x2="19000" y2="54839"/>
                        <a14:foregroundMark x1="19000" y1="54839" x2="29600" y2="59857"/>
                        <a14:foregroundMark x1="29600" y1="59857" x2="43200" y2="59140"/>
                        <a14:foregroundMark x1="43200" y1="59140" x2="53400" y2="48029"/>
                        <a14:foregroundMark x1="53400" y1="48029" x2="54800" y2="29032"/>
                        <a14:foregroundMark x1="54800" y1="29032" x2="43800" y2="23656"/>
                        <a14:foregroundMark x1="43800" y1="23656" x2="42200" y2="44444"/>
                        <a14:foregroundMark x1="42200" y1="44444" x2="49000" y2="61290"/>
                        <a14:foregroundMark x1="49000" y1="61290" x2="61200" y2="60573"/>
                        <a14:foregroundMark x1="61200" y1="60573" x2="72000" y2="49104"/>
                        <a14:foregroundMark x1="72000" y1="49104" x2="82200" y2="58781"/>
                        <a14:foregroundMark x1="82200" y1="58781" x2="76600" y2="74552"/>
                        <a14:foregroundMark x1="76600" y1="74552" x2="71400" y2="71685"/>
                        <a14:foregroundMark x1="49800" y1="2867" x2="49800" y2="2867"/>
                        <a14:foregroundMark x1="83000" y1="58423" x2="93200" y2="56989"/>
                        <a14:foregroundMark x1="93200" y1="56989" x2="89400" y2="75627"/>
                        <a14:foregroundMark x1="89400" y1="75627" x2="86800" y2="79928"/>
                        <a14:foregroundMark x1="97200" y1="64875" x2="97600" y2="71685"/>
                        <a14:foregroundMark x1="4600" y1="58065" x2="6600" y2="78495"/>
                        <a14:foregroundMark x1="6600" y1="78495" x2="16600" y2="84229"/>
                        <a14:foregroundMark x1="16600" y1="84229" x2="17400" y2="83871"/>
                        <a14:foregroundMark x1="27000" y1="98208" x2="27000" y2="98208"/>
                        <a14:foregroundMark x1="2000" y1="64516" x2="2600" y2="66667"/>
                      </a14:backgroundRemoval>
                    </a14:imgEffect>
                  </a14:imgLayer>
                </a14:imgProps>
              </a:ext>
              <a:ext uri="{28A0092B-C50C-407E-A947-70E740481C1C}">
                <a14:useLocalDpi xmlns:a14="http://schemas.microsoft.com/office/drawing/2010/main" val="0"/>
              </a:ext>
            </a:extLst>
          </a:blip>
          <a:srcRect/>
          <a:stretch>
            <a:fillRect/>
          </a:stretch>
        </p:blipFill>
        <p:spPr bwMode="auto">
          <a:xfrm>
            <a:off x="3463428" y="1682701"/>
            <a:ext cx="1655294" cy="92365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 xmlns:a16="http://schemas.microsoft.com/office/drawing/2014/main" id="{9BACC59B-F4BB-4643-83E2-6E8AABB87EB9}"/>
              </a:ext>
            </a:extLst>
          </p:cNvPr>
          <p:cNvCxnSpPr>
            <a:cxnSpLocks/>
            <a:stCxn id="1026" idx="3"/>
            <a:endCxn id="1034" idx="1"/>
          </p:cNvCxnSpPr>
          <p:nvPr/>
        </p:nvCxnSpPr>
        <p:spPr>
          <a:xfrm flipV="1">
            <a:off x="2558407" y="2144528"/>
            <a:ext cx="905021" cy="164490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 xmlns:a16="http://schemas.microsoft.com/office/drawing/2014/main" id="{A11FA0F0-5B4B-4B70-9563-9EC201FA176F}"/>
              </a:ext>
            </a:extLst>
          </p:cNvPr>
          <p:cNvCxnSpPr>
            <a:cxnSpLocks/>
            <a:stCxn id="1028" idx="1"/>
            <a:endCxn id="1034" idx="3"/>
          </p:cNvCxnSpPr>
          <p:nvPr/>
        </p:nvCxnSpPr>
        <p:spPr>
          <a:xfrm flipH="1" flipV="1">
            <a:off x="5118722" y="2144528"/>
            <a:ext cx="945820" cy="1569399"/>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 xmlns:a16="http://schemas.microsoft.com/office/drawing/2014/main" id="{3804CA9D-F74F-4C72-81D6-8D32CB600360}"/>
              </a:ext>
            </a:extLst>
          </p:cNvPr>
          <p:cNvSpPr txBox="1"/>
          <p:nvPr/>
        </p:nvSpPr>
        <p:spPr>
          <a:xfrm>
            <a:off x="3463428" y="2067664"/>
            <a:ext cx="1652631" cy="307777"/>
          </a:xfrm>
          <a:prstGeom prst="rect">
            <a:avLst/>
          </a:prstGeom>
          <a:noFill/>
        </p:spPr>
        <p:txBody>
          <a:bodyPr wrap="square" rtlCol="0">
            <a:spAutoFit/>
          </a:bodyPr>
          <a:lstStyle/>
          <a:p>
            <a:r>
              <a:rPr lang="en-US" dirty="0"/>
              <a:t>Document Sharing </a:t>
            </a:r>
          </a:p>
        </p:txBody>
      </p:sp>
      <p:sp>
        <p:nvSpPr>
          <p:cNvPr id="45" name="TextBox 44">
            <a:extLst>
              <a:ext uri="{FF2B5EF4-FFF2-40B4-BE49-F238E27FC236}">
                <a16:creationId xmlns="" xmlns:a16="http://schemas.microsoft.com/office/drawing/2014/main" id="{D7AF1A3B-552F-4F23-AA8F-D080A4504B26}"/>
              </a:ext>
            </a:extLst>
          </p:cNvPr>
          <p:cNvSpPr txBox="1"/>
          <p:nvPr/>
        </p:nvSpPr>
        <p:spPr>
          <a:xfrm>
            <a:off x="1290621" y="4453584"/>
            <a:ext cx="1493241" cy="307777"/>
          </a:xfrm>
          <a:prstGeom prst="rect">
            <a:avLst/>
          </a:prstGeom>
          <a:noFill/>
        </p:spPr>
        <p:txBody>
          <a:bodyPr wrap="square" rtlCol="0">
            <a:spAutoFit/>
          </a:bodyPr>
          <a:lstStyle/>
          <a:p>
            <a:r>
              <a:rPr lang="en-US" dirty="0"/>
              <a:t>Long Term Care </a:t>
            </a:r>
          </a:p>
        </p:txBody>
      </p:sp>
      <p:sp>
        <p:nvSpPr>
          <p:cNvPr id="46" name="TextBox 45">
            <a:extLst>
              <a:ext uri="{FF2B5EF4-FFF2-40B4-BE49-F238E27FC236}">
                <a16:creationId xmlns="" xmlns:a16="http://schemas.microsoft.com/office/drawing/2014/main" id="{507D0B46-2C66-4733-9737-5DABA7FAEADF}"/>
              </a:ext>
            </a:extLst>
          </p:cNvPr>
          <p:cNvSpPr txBox="1"/>
          <p:nvPr/>
        </p:nvSpPr>
        <p:spPr>
          <a:xfrm>
            <a:off x="6350466" y="4430537"/>
            <a:ext cx="1093366" cy="307777"/>
          </a:xfrm>
          <a:prstGeom prst="rect">
            <a:avLst/>
          </a:prstGeom>
          <a:noFill/>
        </p:spPr>
        <p:txBody>
          <a:bodyPr wrap="square" rtlCol="0">
            <a:spAutoFit/>
          </a:bodyPr>
          <a:lstStyle/>
          <a:p>
            <a:r>
              <a:rPr lang="en-US" dirty="0"/>
              <a:t>Hospital </a:t>
            </a:r>
          </a:p>
        </p:txBody>
      </p:sp>
      <p:sp>
        <p:nvSpPr>
          <p:cNvPr id="47" name="Rectangle 46">
            <a:extLst>
              <a:ext uri="{FF2B5EF4-FFF2-40B4-BE49-F238E27FC236}">
                <a16:creationId xmlns="" xmlns:a16="http://schemas.microsoft.com/office/drawing/2014/main" id="{8F22E5E8-3C0A-4DB0-BC84-6583CC7CD1B7}"/>
              </a:ext>
            </a:extLst>
          </p:cNvPr>
          <p:cNvSpPr/>
          <p:nvPr/>
        </p:nvSpPr>
        <p:spPr>
          <a:xfrm>
            <a:off x="3414703" y="5571122"/>
            <a:ext cx="1864137" cy="1020737"/>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 xmlns:a16="http://schemas.microsoft.com/office/drawing/2014/main" id="{201BA9BD-45FC-4665-AB71-AE66296B9E3C}"/>
              </a:ext>
            </a:extLst>
          </p:cNvPr>
          <p:cNvCxnSpPr>
            <a:cxnSpLocks/>
            <a:stCxn id="1032" idx="2"/>
            <a:endCxn id="47" idx="0"/>
          </p:cNvCxnSpPr>
          <p:nvPr/>
        </p:nvCxnSpPr>
        <p:spPr>
          <a:xfrm>
            <a:off x="4325436" y="5000476"/>
            <a:ext cx="21336" cy="570646"/>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 xmlns:a16="http://schemas.microsoft.com/office/drawing/2014/main" id="{111AC7DF-EE29-4764-B7F4-F84B676BDBF6}"/>
              </a:ext>
            </a:extLst>
          </p:cNvPr>
          <p:cNvSpPr txBox="1"/>
          <p:nvPr/>
        </p:nvSpPr>
        <p:spPr>
          <a:xfrm rot="17863888">
            <a:off x="1782453" y="2263457"/>
            <a:ext cx="1896140" cy="738664"/>
          </a:xfrm>
          <a:prstGeom prst="rect">
            <a:avLst/>
          </a:prstGeom>
          <a:noFill/>
        </p:spPr>
        <p:txBody>
          <a:bodyPr wrap="square" rtlCol="0">
            <a:spAutoFit/>
          </a:bodyPr>
          <a:lstStyle/>
          <a:p>
            <a:pPr algn="ctr"/>
            <a:r>
              <a:rPr lang="en-US" dirty="0"/>
              <a:t>Routine Interfacility  Patient Care Document</a:t>
            </a:r>
          </a:p>
        </p:txBody>
      </p:sp>
      <p:sp>
        <p:nvSpPr>
          <p:cNvPr id="66" name="TextBox 65">
            <a:extLst>
              <a:ext uri="{FF2B5EF4-FFF2-40B4-BE49-F238E27FC236}">
                <a16:creationId xmlns="" xmlns:a16="http://schemas.microsoft.com/office/drawing/2014/main" id="{11E44C0E-B8E3-459A-A78A-61E6F09B16AF}"/>
              </a:ext>
            </a:extLst>
          </p:cNvPr>
          <p:cNvSpPr txBox="1"/>
          <p:nvPr/>
        </p:nvSpPr>
        <p:spPr>
          <a:xfrm>
            <a:off x="4071705" y="2954555"/>
            <a:ext cx="1538050" cy="954107"/>
          </a:xfrm>
          <a:prstGeom prst="rect">
            <a:avLst/>
          </a:prstGeom>
          <a:noFill/>
        </p:spPr>
        <p:txBody>
          <a:bodyPr wrap="square" rtlCol="0">
            <a:spAutoFit/>
          </a:bodyPr>
          <a:lstStyle/>
          <a:p>
            <a:pPr algn="ctr"/>
            <a:r>
              <a:rPr lang="en-US" dirty="0"/>
              <a:t>Routine Interfacility  Patient Care Document</a:t>
            </a:r>
          </a:p>
        </p:txBody>
      </p:sp>
      <p:sp>
        <p:nvSpPr>
          <p:cNvPr id="71" name="TextBox 70">
            <a:extLst>
              <a:ext uri="{FF2B5EF4-FFF2-40B4-BE49-F238E27FC236}">
                <a16:creationId xmlns="" xmlns:a16="http://schemas.microsoft.com/office/drawing/2014/main" id="{287BB08D-0762-461C-828D-2ACA24E11D8E}"/>
              </a:ext>
            </a:extLst>
          </p:cNvPr>
          <p:cNvSpPr txBox="1"/>
          <p:nvPr/>
        </p:nvSpPr>
        <p:spPr>
          <a:xfrm>
            <a:off x="3612250" y="5819880"/>
            <a:ext cx="1515533" cy="523220"/>
          </a:xfrm>
          <a:prstGeom prst="rect">
            <a:avLst/>
          </a:prstGeom>
          <a:noFill/>
        </p:spPr>
        <p:txBody>
          <a:bodyPr wrap="square" rtlCol="0">
            <a:spAutoFit/>
          </a:bodyPr>
          <a:lstStyle/>
          <a:p>
            <a:pPr algn="ctr"/>
            <a:r>
              <a:rPr lang="en-US" dirty="0"/>
              <a:t>E-Patient Care Record </a:t>
            </a:r>
          </a:p>
        </p:txBody>
      </p:sp>
      <p:sp>
        <p:nvSpPr>
          <p:cNvPr id="72" name="TextBox 71">
            <a:extLst>
              <a:ext uri="{FF2B5EF4-FFF2-40B4-BE49-F238E27FC236}">
                <a16:creationId xmlns="" xmlns:a16="http://schemas.microsoft.com/office/drawing/2014/main" id="{0E17B7E3-69A0-422A-AD5D-120C45502112}"/>
              </a:ext>
            </a:extLst>
          </p:cNvPr>
          <p:cNvSpPr txBox="1"/>
          <p:nvPr/>
        </p:nvSpPr>
        <p:spPr>
          <a:xfrm>
            <a:off x="5542713" y="2271228"/>
            <a:ext cx="1119945" cy="738664"/>
          </a:xfrm>
          <a:prstGeom prst="rect">
            <a:avLst/>
          </a:prstGeom>
          <a:noFill/>
        </p:spPr>
        <p:txBody>
          <a:bodyPr wrap="square" rtlCol="0">
            <a:spAutoFit/>
          </a:bodyPr>
          <a:lstStyle/>
          <a:p>
            <a:pPr algn="ctr"/>
            <a:r>
              <a:rPr lang="en-US" dirty="0"/>
              <a:t>Medical Summary, </a:t>
            </a:r>
            <a:r>
              <a:rPr lang="en-US" dirty="0" err="1"/>
              <a:t>etc</a:t>
            </a:r>
            <a:r>
              <a:rPr lang="en-US" dirty="0"/>
              <a:t>…  </a:t>
            </a:r>
          </a:p>
        </p:txBody>
      </p:sp>
      <p:cxnSp>
        <p:nvCxnSpPr>
          <p:cNvPr id="74" name="Straight Arrow Connector 73">
            <a:extLst>
              <a:ext uri="{FF2B5EF4-FFF2-40B4-BE49-F238E27FC236}">
                <a16:creationId xmlns="" xmlns:a16="http://schemas.microsoft.com/office/drawing/2014/main" id="{5E05C913-30E0-40EF-8F89-2FDDA3DA3CB3}"/>
              </a:ext>
            </a:extLst>
          </p:cNvPr>
          <p:cNvCxnSpPr>
            <a:cxnSpLocks/>
            <a:stCxn id="1034" idx="2"/>
            <a:endCxn id="1032" idx="0"/>
          </p:cNvCxnSpPr>
          <p:nvPr/>
        </p:nvCxnSpPr>
        <p:spPr>
          <a:xfrm>
            <a:off x="4291075" y="2606355"/>
            <a:ext cx="34361" cy="156201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Shape 108" descr="ihe-logo.png">
            <a:extLst>
              <a:ext uri="{FF2B5EF4-FFF2-40B4-BE49-F238E27FC236}">
                <a16:creationId xmlns="" xmlns:a16="http://schemas.microsoft.com/office/drawing/2014/main" id="{E6D4FCA3-4909-4788-927E-42E9E757FF95}"/>
              </a:ext>
            </a:extLst>
          </p:cNvPr>
          <p:cNvPicPr preferRelativeResize="0"/>
          <p:nvPr/>
        </p:nvPicPr>
        <p:blipFill rotWithShape="1">
          <a:blip r:embed="rId11">
            <a:alphaModFix/>
          </a:blip>
          <a:srcRect/>
          <a:stretch/>
        </p:blipFill>
        <p:spPr>
          <a:xfrm>
            <a:off x="617968" y="213052"/>
            <a:ext cx="2299751" cy="627336"/>
          </a:xfrm>
          <a:prstGeom prst="rect">
            <a:avLst/>
          </a:prstGeom>
          <a:noFill/>
          <a:ln>
            <a:noFill/>
          </a:ln>
        </p:spPr>
      </p:pic>
    </p:spTree>
    <p:extLst>
      <p:ext uri="{BB962C8B-B14F-4D97-AF65-F5344CB8AC3E}">
        <p14:creationId xmlns:p14="http://schemas.microsoft.com/office/powerpoint/2010/main" val="3115606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a:extLst>
              <a:ext uri="{FF2B5EF4-FFF2-40B4-BE49-F238E27FC236}">
                <a16:creationId xmlns="" xmlns:a16="http://schemas.microsoft.com/office/drawing/2014/main" id="{0FFF274D-8DF4-4986-A535-0380E70B8081}"/>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166433" y="1787906"/>
            <a:ext cx="1356442" cy="2095468"/>
          </a:xfrm>
          <a:prstGeom prst="rect">
            <a:avLst/>
          </a:prstGeom>
        </p:spPr>
      </p:pic>
      <p:sp>
        <p:nvSpPr>
          <p:cNvPr id="2" name="Title 1">
            <a:extLst>
              <a:ext uri="{FF2B5EF4-FFF2-40B4-BE49-F238E27FC236}">
                <a16:creationId xmlns="" xmlns:a16="http://schemas.microsoft.com/office/drawing/2014/main" id="{C27D836E-3A10-4FC8-A5AC-7800B4600595}"/>
              </a:ext>
            </a:extLst>
          </p:cNvPr>
          <p:cNvSpPr>
            <a:spLocks noGrp="1"/>
          </p:cNvSpPr>
          <p:nvPr>
            <p:ph type="title"/>
          </p:nvPr>
        </p:nvSpPr>
        <p:spPr>
          <a:xfrm>
            <a:off x="452990" y="590770"/>
            <a:ext cx="8229600" cy="1143000"/>
          </a:xfrm>
        </p:spPr>
        <p:txBody>
          <a:bodyPr/>
          <a:lstStyle/>
          <a:p>
            <a:pPr defTabSz="457200">
              <a:spcBef>
                <a:spcPct val="0"/>
              </a:spcBef>
            </a:pPr>
            <a:r>
              <a:rPr lang="en-US" sz="2400" b="1" u="sng" dirty="0" smtClean="0">
                <a:solidFill>
                  <a:srgbClr val="5A4099"/>
                </a:solidFill>
                <a:latin typeface="Arial"/>
                <a:ea typeface="Arial"/>
                <a:cs typeface="Arial"/>
              </a:rPr>
              <a:t>RIPT Using </a:t>
            </a:r>
            <a:r>
              <a:rPr lang="en-US" sz="2400" b="1" u="sng" dirty="0">
                <a:solidFill>
                  <a:srgbClr val="5A4099"/>
                </a:solidFill>
                <a:latin typeface="Arial"/>
                <a:ea typeface="Arial"/>
                <a:cs typeface="Arial"/>
              </a:rPr>
              <a:t>Query (FHIR)</a:t>
            </a:r>
          </a:p>
        </p:txBody>
      </p:sp>
      <p:pic>
        <p:nvPicPr>
          <p:cNvPr id="4" name="Picture 2" descr="Related image">
            <a:extLst>
              <a:ext uri="{FF2B5EF4-FFF2-40B4-BE49-F238E27FC236}">
                <a16:creationId xmlns="" xmlns:a16="http://schemas.microsoft.com/office/drawing/2014/main" id="{56147BB8-D9C2-492B-B13B-826B901C295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206" b="99265" l="2941" r="99265">
                        <a14:foregroundMark x1="10294" y1="32353" x2="34559" y2="2206"/>
                        <a14:foregroundMark x1="34559" y1="2206" x2="74265" y2="27206"/>
                        <a14:foregroundMark x1="9559" y1="46324" x2="16912" y2="63235"/>
                        <a14:foregroundMark x1="33824" y1="79412" x2="65441" y2="76471"/>
                        <a14:foregroundMark x1="79412" y1="15441" x2="91912" y2="64706"/>
                        <a14:foregroundMark x1="8824" y1="36765" x2="10294" y2="75735"/>
                        <a14:foregroundMark x1="10294" y1="75735" x2="38971" y2="99265"/>
                        <a14:foregroundMark x1="38971" y1="99265" x2="72794" y2="77941"/>
                        <a14:foregroundMark x1="72794" y1="77941" x2="80147" y2="69853"/>
                        <a14:foregroundMark x1="85294" y1="21324" x2="95588" y2="56618"/>
                        <a14:foregroundMark x1="5882" y1="34559" x2="3676" y2="66912"/>
                        <a14:foregroundMark x1="75735" y1="86029" x2="99265" y2="58088"/>
                      </a14:backgroundRemoval>
                    </a14:imgEffect>
                  </a14:imgLayer>
                </a14:imgProps>
              </a:ext>
              <a:ext uri="{28A0092B-C50C-407E-A947-70E740481C1C}">
                <a14:useLocalDpi xmlns:a14="http://schemas.microsoft.com/office/drawing/2010/main" val="0"/>
              </a:ext>
            </a:extLst>
          </a:blip>
          <a:srcRect/>
          <a:stretch>
            <a:fillRect/>
          </a:stretch>
        </p:blipFill>
        <p:spPr bwMode="auto">
          <a:xfrm>
            <a:off x="6267187" y="2638951"/>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Free to Use  Public Domain Ambulance Clip Art">
            <a:extLst>
              <a:ext uri="{FF2B5EF4-FFF2-40B4-BE49-F238E27FC236}">
                <a16:creationId xmlns="" xmlns:a16="http://schemas.microsoft.com/office/drawing/2014/main" id="{F227161B-2BF9-4B3F-BA63-FC91332A8D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107615" y="2901482"/>
            <a:ext cx="1101959" cy="8321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healthcare facility cartoon">
            <a:extLst>
              <a:ext uri="{FF2B5EF4-FFF2-40B4-BE49-F238E27FC236}">
                <a16:creationId xmlns="" xmlns:a16="http://schemas.microsoft.com/office/drawing/2014/main" id="{20D0D1F7-F1EB-413B-A584-936800ECB97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0" b="98308" l="4077" r="98462">
                        <a14:foregroundMark x1="41923" y1="93462" x2="6308" y2="38846"/>
                        <a14:foregroundMark x1="6308" y1="38846" x2="31769" y2="19538"/>
                        <a14:foregroundMark x1="31769" y1="19538" x2="63077" y2="7385"/>
                        <a14:foregroundMark x1="63077" y1="7385" x2="86923" y2="46308"/>
                        <a14:foregroundMark x1="21077" y1="35538" x2="56462" y2="12615"/>
                        <a14:foregroundMark x1="56462" y1="12615" x2="62231" y2="10308"/>
                        <a14:foregroundMark x1="51385" y1="65923" x2="52692" y2="58154"/>
                        <a14:foregroundMark x1="45231" y1="57385" x2="30692" y2="67923"/>
                        <a14:foregroundMark x1="30692" y1="67923" x2="46077" y2="62077"/>
                        <a14:foregroundMark x1="46077" y1="62077" x2="52154" y2="65923"/>
                        <a14:foregroundMark x1="49846" y1="56615" x2="49846" y2="56615"/>
                        <a14:foregroundMark x1="47538" y1="58692" x2="47538" y2="58692"/>
                        <a14:foregroundMark x1="51385" y1="55846" x2="51385" y2="55846"/>
                        <a14:foregroundMark x1="47846" y1="58154" x2="47846" y2="58154"/>
                        <a14:foregroundMark x1="48077" y1="66923" x2="48077" y2="66923"/>
                        <a14:foregroundMark x1="48615" y1="70769" x2="53000" y2="56615"/>
                        <a14:foregroundMark x1="53000" y1="56615" x2="56077" y2="52538"/>
                        <a14:foregroundMark x1="47538" y1="61231" x2="48308" y2="55077"/>
                        <a14:foregroundMark x1="35231" y1="27000" x2="80077" y2="20308"/>
                        <a14:foregroundMark x1="80077" y1="20308" x2="90000" y2="36538"/>
                        <a14:foregroundMark x1="51692" y1="4154" x2="19462" y2="18538"/>
                        <a14:foregroundMark x1="19462" y1="18538" x2="5462" y2="45846"/>
                        <a14:foregroundMark x1="5462" y1="45846" x2="17000" y2="79615"/>
                        <a14:foregroundMark x1="17000" y1="79615" x2="27462" y2="89846"/>
                        <a14:foregroundMark x1="27462" y1="89846" x2="42538" y2="91615"/>
                        <a14:foregroundMark x1="42538" y1="91615" x2="46231" y2="88846"/>
                        <a14:foregroundMark x1="69154" y1="13154" x2="84385" y2="33462"/>
                        <a14:foregroundMark x1="84846" y1="20846" x2="98538" y2="49692"/>
                        <a14:foregroundMark x1="62769" y1="9000" x2="43000" y2="7923"/>
                        <a14:foregroundMark x1="43000" y1="7923" x2="56231" y2="0"/>
                        <a14:foregroundMark x1="56231" y1="0" x2="56308" y2="0"/>
                        <a14:foregroundMark x1="7154" y1="32923" x2="3538" y2="48538"/>
                        <a14:foregroundMark x1="3538" y1="48538" x2="4077" y2="64077"/>
                        <a14:foregroundMark x1="4077" y1="64077" x2="4308" y2="64385"/>
                        <a14:foregroundMark x1="40077" y1="96308" x2="68385" y2="91385"/>
                        <a14:foregroundMark x1="48077" y1="98308" x2="62462" y2="95538"/>
                        <a14:foregroundMark x1="62462" y1="95538" x2="62462" y2="95538"/>
                      </a14:backgroundRemoval>
                    </a14:imgEffect>
                  </a14:imgLayer>
                </a14:imgProps>
              </a:ext>
              <a:ext uri="{28A0092B-C50C-407E-A947-70E740481C1C}">
                <a14:useLocalDpi xmlns:a14="http://schemas.microsoft.com/office/drawing/2010/main" val="0"/>
              </a:ext>
            </a:extLst>
          </a:blip>
          <a:srcRect/>
          <a:stretch>
            <a:fillRect/>
          </a:stretch>
        </p:blipFill>
        <p:spPr bwMode="auto">
          <a:xfrm>
            <a:off x="1120143" y="2669834"/>
            <a:ext cx="1295400" cy="12954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 xmlns:a16="http://schemas.microsoft.com/office/drawing/2014/main" id="{CEFC1D94-ED71-4017-B603-6790859ED156}"/>
              </a:ext>
            </a:extLst>
          </p:cNvPr>
          <p:cNvSpPr/>
          <p:nvPr/>
        </p:nvSpPr>
        <p:spPr>
          <a:xfrm>
            <a:off x="3922702" y="5127898"/>
            <a:ext cx="1498267" cy="669360"/>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a:extLst>
              <a:ext uri="{FF2B5EF4-FFF2-40B4-BE49-F238E27FC236}">
                <a16:creationId xmlns="" xmlns:a16="http://schemas.microsoft.com/office/drawing/2014/main" id="{65BE209A-6D5B-4E4B-816D-F4445328C8F4}"/>
              </a:ext>
            </a:extLst>
          </p:cNvPr>
          <p:cNvCxnSpPr>
            <a:cxnSpLocks/>
            <a:stCxn id="5" idx="2"/>
            <a:endCxn id="8" idx="0"/>
          </p:cNvCxnSpPr>
          <p:nvPr/>
        </p:nvCxnSpPr>
        <p:spPr>
          <a:xfrm>
            <a:off x="4658594" y="3733585"/>
            <a:ext cx="13242" cy="1394313"/>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4" name="Shape 108" descr="ihe-logo.png">
            <a:extLst>
              <a:ext uri="{FF2B5EF4-FFF2-40B4-BE49-F238E27FC236}">
                <a16:creationId xmlns="" xmlns:a16="http://schemas.microsoft.com/office/drawing/2014/main" id="{61C660BF-A391-4D25-A8FD-81DCCC6D90C1}"/>
              </a:ext>
            </a:extLst>
          </p:cNvPr>
          <p:cNvPicPr preferRelativeResize="0"/>
          <p:nvPr/>
        </p:nvPicPr>
        <p:blipFill rotWithShape="1">
          <a:blip r:embed="rId10">
            <a:alphaModFix/>
          </a:blip>
          <a:srcRect/>
          <a:stretch/>
        </p:blipFill>
        <p:spPr>
          <a:xfrm>
            <a:off x="617968" y="213052"/>
            <a:ext cx="2299751" cy="627336"/>
          </a:xfrm>
          <a:prstGeom prst="rect">
            <a:avLst/>
          </a:prstGeom>
          <a:noFill/>
          <a:ln>
            <a:noFill/>
          </a:ln>
        </p:spPr>
      </p:pic>
      <p:cxnSp>
        <p:nvCxnSpPr>
          <p:cNvPr id="49" name="Straight Arrow Connector 48">
            <a:extLst>
              <a:ext uri="{FF2B5EF4-FFF2-40B4-BE49-F238E27FC236}">
                <a16:creationId xmlns="" xmlns:a16="http://schemas.microsoft.com/office/drawing/2014/main" id="{DA8BD3B6-093B-4889-973E-AB4BA16C993B}"/>
              </a:ext>
            </a:extLst>
          </p:cNvPr>
          <p:cNvCxnSpPr>
            <a:cxnSpLocks/>
            <a:stCxn id="6" idx="3"/>
            <a:endCxn id="5" idx="3"/>
          </p:cNvCxnSpPr>
          <p:nvPr/>
        </p:nvCxnSpPr>
        <p:spPr>
          <a:xfrm>
            <a:off x="2415543" y="3317534"/>
            <a:ext cx="1692072"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 xmlns:a16="http://schemas.microsoft.com/office/drawing/2014/main" id="{E94D4216-F3F7-44F8-ADEB-45AA4927783C}"/>
              </a:ext>
            </a:extLst>
          </p:cNvPr>
          <p:cNvSpPr txBox="1"/>
          <p:nvPr/>
        </p:nvSpPr>
        <p:spPr>
          <a:xfrm>
            <a:off x="2415543" y="2763431"/>
            <a:ext cx="2043761" cy="523220"/>
          </a:xfrm>
          <a:prstGeom prst="rect">
            <a:avLst/>
          </a:prstGeom>
          <a:noFill/>
        </p:spPr>
        <p:txBody>
          <a:bodyPr wrap="square" rtlCol="0">
            <a:spAutoFit/>
          </a:bodyPr>
          <a:lstStyle/>
          <a:p>
            <a:pPr algn="ctr"/>
            <a:r>
              <a:rPr lang="en-US" dirty="0"/>
              <a:t>Query For Transport Data (FHIR)</a:t>
            </a:r>
          </a:p>
        </p:txBody>
      </p:sp>
      <p:sp>
        <p:nvSpPr>
          <p:cNvPr id="66" name="TextBox 65">
            <a:extLst>
              <a:ext uri="{FF2B5EF4-FFF2-40B4-BE49-F238E27FC236}">
                <a16:creationId xmlns="" xmlns:a16="http://schemas.microsoft.com/office/drawing/2014/main" id="{90E25E77-60B1-467D-ADF7-DE9568D9F6E4}"/>
              </a:ext>
            </a:extLst>
          </p:cNvPr>
          <p:cNvSpPr txBox="1"/>
          <p:nvPr/>
        </p:nvSpPr>
        <p:spPr>
          <a:xfrm>
            <a:off x="6267187" y="4074239"/>
            <a:ext cx="1493241" cy="307777"/>
          </a:xfrm>
          <a:prstGeom prst="rect">
            <a:avLst/>
          </a:prstGeom>
          <a:noFill/>
        </p:spPr>
        <p:txBody>
          <a:bodyPr wrap="square" rtlCol="0">
            <a:spAutoFit/>
          </a:bodyPr>
          <a:lstStyle/>
          <a:p>
            <a:r>
              <a:rPr lang="en-US" dirty="0"/>
              <a:t>Rehab Facility </a:t>
            </a:r>
          </a:p>
        </p:txBody>
      </p:sp>
      <p:sp>
        <p:nvSpPr>
          <p:cNvPr id="79" name="TextBox 78">
            <a:extLst>
              <a:ext uri="{FF2B5EF4-FFF2-40B4-BE49-F238E27FC236}">
                <a16:creationId xmlns="" xmlns:a16="http://schemas.microsoft.com/office/drawing/2014/main" id="{6C399983-C56F-4EFA-A01D-2919A7AC9863}"/>
              </a:ext>
            </a:extLst>
          </p:cNvPr>
          <p:cNvSpPr txBox="1"/>
          <p:nvPr/>
        </p:nvSpPr>
        <p:spPr>
          <a:xfrm>
            <a:off x="1280529" y="4042243"/>
            <a:ext cx="1093366" cy="307777"/>
          </a:xfrm>
          <a:prstGeom prst="rect">
            <a:avLst/>
          </a:prstGeom>
          <a:noFill/>
        </p:spPr>
        <p:txBody>
          <a:bodyPr wrap="square" rtlCol="0">
            <a:spAutoFit/>
          </a:bodyPr>
          <a:lstStyle/>
          <a:p>
            <a:r>
              <a:rPr lang="en-US" dirty="0"/>
              <a:t>Hospital </a:t>
            </a:r>
          </a:p>
        </p:txBody>
      </p:sp>
      <p:sp>
        <p:nvSpPr>
          <p:cNvPr id="80" name="TextBox 79">
            <a:extLst>
              <a:ext uri="{FF2B5EF4-FFF2-40B4-BE49-F238E27FC236}">
                <a16:creationId xmlns="" xmlns:a16="http://schemas.microsoft.com/office/drawing/2014/main" id="{ED9E5B5B-0D66-4D2D-9A7C-6F6D8B02A466}"/>
              </a:ext>
            </a:extLst>
          </p:cNvPr>
          <p:cNvSpPr txBox="1"/>
          <p:nvPr/>
        </p:nvSpPr>
        <p:spPr>
          <a:xfrm>
            <a:off x="3922702" y="5221818"/>
            <a:ext cx="1515533" cy="523220"/>
          </a:xfrm>
          <a:prstGeom prst="rect">
            <a:avLst/>
          </a:prstGeom>
          <a:noFill/>
        </p:spPr>
        <p:txBody>
          <a:bodyPr wrap="square" rtlCol="0">
            <a:spAutoFit/>
          </a:bodyPr>
          <a:lstStyle/>
          <a:p>
            <a:pPr algn="ctr"/>
            <a:r>
              <a:rPr lang="en-US" dirty="0"/>
              <a:t>E-Patient Care Record </a:t>
            </a:r>
          </a:p>
        </p:txBody>
      </p:sp>
      <p:cxnSp>
        <p:nvCxnSpPr>
          <p:cNvPr id="82" name="Connector: Curved 81">
            <a:extLst>
              <a:ext uri="{FF2B5EF4-FFF2-40B4-BE49-F238E27FC236}">
                <a16:creationId xmlns="" xmlns:a16="http://schemas.microsoft.com/office/drawing/2014/main" id="{FE83E2B0-5FF2-47DB-9C6F-672CF2230D35}"/>
              </a:ext>
            </a:extLst>
          </p:cNvPr>
          <p:cNvCxnSpPr>
            <a:stCxn id="6" idx="0"/>
            <a:endCxn id="4" idx="0"/>
          </p:cNvCxnSpPr>
          <p:nvPr/>
        </p:nvCxnSpPr>
        <p:spPr>
          <a:xfrm rot="5400000" flipH="1" flipV="1">
            <a:off x="4325924" y="80871"/>
            <a:ext cx="30883" cy="5147044"/>
          </a:xfrm>
          <a:prstGeom prst="curvedConnector3">
            <a:avLst>
              <a:gd name="adj1" fmla="val 1899887"/>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 xmlns:a16="http://schemas.microsoft.com/office/drawing/2014/main" id="{7A2E7AB2-28A3-4B87-ABB7-CAB41F444537}"/>
              </a:ext>
            </a:extLst>
          </p:cNvPr>
          <p:cNvSpPr txBox="1"/>
          <p:nvPr/>
        </p:nvSpPr>
        <p:spPr>
          <a:xfrm>
            <a:off x="3533676" y="1787906"/>
            <a:ext cx="2068228" cy="307777"/>
          </a:xfrm>
          <a:prstGeom prst="rect">
            <a:avLst/>
          </a:prstGeom>
          <a:noFill/>
        </p:spPr>
        <p:txBody>
          <a:bodyPr wrap="square" rtlCol="0">
            <a:spAutoFit/>
          </a:bodyPr>
          <a:lstStyle/>
          <a:p>
            <a:pPr algn="ctr"/>
            <a:r>
              <a:rPr lang="en-US" dirty="0"/>
              <a:t>Medical Summary </a:t>
            </a:r>
          </a:p>
        </p:txBody>
      </p:sp>
    </p:spTree>
    <p:extLst>
      <p:ext uri="{BB962C8B-B14F-4D97-AF65-F5344CB8AC3E}">
        <p14:creationId xmlns:p14="http://schemas.microsoft.com/office/powerpoint/2010/main" val="2444077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897793"/>
            <a:ext cx="7772400" cy="747605"/>
          </a:xfrm>
        </p:spPr>
        <p:txBody>
          <a:bodyPr>
            <a:normAutofit/>
          </a:bodyPr>
          <a:lstStyle/>
          <a:p>
            <a:r>
              <a:rPr lang="en-US" sz="3000" b="1" dirty="0" smtClean="0">
                <a:solidFill>
                  <a:srgbClr val="5A4099"/>
                </a:solidFill>
                <a:latin typeface="Arial"/>
                <a:cs typeface="Arial"/>
              </a:rPr>
              <a:t>Today’s Agenda</a:t>
            </a:r>
            <a:endParaRPr lang="en-US" sz="3000" b="1" dirty="0">
              <a:solidFill>
                <a:srgbClr val="5A4099"/>
              </a:solidFill>
              <a:latin typeface="Arial"/>
              <a:cs typeface="Arial"/>
            </a:endParaRPr>
          </a:p>
        </p:txBody>
      </p:sp>
      <p:sp>
        <p:nvSpPr>
          <p:cNvPr id="3" name="Subtitle 2"/>
          <p:cNvSpPr>
            <a:spLocks noGrp="1"/>
          </p:cNvSpPr>
          <p:nvPr>
            <p:ph type="subTitle" idx="1"/>
          </p:nvPr>
        </p:nvSpPr>
        <p:spPr>
          <a:xfrm>
            <a:off x="509260" y="1844870"/>
            <a:ext cx="8125480" cy="4859540"/>
          </a:xfrm>
        </p:spPr>
        <p:txBody>
          <a:bodyPr>
            <a:normAutofit/>
          </a:bodyPr>
          <a:lstStyle/>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Overview and History</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Vision and Mission</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Strategic Goals</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Profiles and Technical Frameworks</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Key Existing Profiles</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New Profiles</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How to Participate</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Q&amp;A</a:t>
            </a:r>
            <a:endParaRPr lang="en-US" sz="2000" dirty="0">
              <a:solidFill>
                <a:schemeClr val="tx1">
                  <a:lumMod val="65000"/>
                  <a:lumOff val="35000"/>
                </a:schemeClr>
              </a:solidFill>
              <a:latin typeface="Arial"/>
              <a:cs typeface="Arial"/>
            </a:endParaRPr>
          </a:p>
        </p:txBody>
      </p:sp>
      <p:pic>
        <p:nvPicPr>
          <p:cNvPr id="9" name="Picture 8" descr="ih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7989196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897794"/>
            <a:ext cx="7772400" cy="463416"/>
          </a:xfrm>
        </p:spPr>
        <p:txBody>
          <a:bodyPr>
            <a:normAutofit fontScale="90000"/>
          </a:bodyPr>
          <a:lstStyle/>
          <a:p>
            <a:r>
              <a:rPr lang="en-US" sz="3000" b="1" u="sng" dirty="0" smtClean="0">
                <a:solidFill>
                  <a:srgbClr val="5A4099"/>
                </a:solidFill>
                <a:latin typeface="Arial"/>
                <a:cs typeface="Arial"/>
              </a:rPr>
              <a:t>PCC Participation</a:t>
            </a:r>
            <a:endParaRPr lang="en-US" sz="3000" b="1" u="sng" dirty="0">
              <a:solidFill>
                <a:srgbClr val="5A4099"/>
              </a:solidFill>
              <a:latin typeface="Arial"/>
              <a:cs typeface="Arial"/>
            </a:endParaRPr>
          </a:p>
        </p:txBody>
      </p:sp>
      <p:sp>
        <p:nvSpPr>
          <p:cNvPr id="3" name="Subtitle 2"/>
          <p:cNvSpPr>
            <a:spLocks noGrp="1"/>
          </p:cNvSpPr>
          <p:nvPr>
            <p:ph type="subTitle" idx="1"/>
          </p:nvPr>
        </p:nvSpPr>
        <p:spPr>
          <a:xfrm>
            <a:off x="509260" y="1844870"/>
            <a:ext cx="8129016" cy="4859540"/>
          </a:xfrm>
        </p:spPr>
        <p:txBody>
          <a:bodyPr>
            <a:normAutofit/>
          </a:bodyPr>
          <a:lstStyle/>
          <a:p>
            <a:pPr marL="342900" lvl="1" indent="-342900" algn="l">
              <a:spcBef>
                <a:spcPts val="0"/>
              </a:spcBef>
              <a:spcAft>
                <a:spcPts val="1200"/>
              </a:spcAft>
              <a:buFont typeface="Arial" charset="0"/>
              <a:buChar char="•"/>
            </a:pPr>
            <a:r>
              <a:rPr lang="en-US" sz="2000" dirty="0">
                <a:solidFill>
                  <a:schemeClr val="tx1">
                    <a:lumMod val="65000"/>
                    <a:lumOff val="35000"/>
                  </a:schemeClr>
                </a:solidFill>
                <a:latin typeface="Arial"/>
                <a:cs typeface="Arial"/>
              </a:rPr>
              <a:t>Apply for IHE International Organizational Membership</a:t>
            </a:r>
          </a:p>
          <a:p>
            <a:pPr marL="800100" lvl="2" indent="-342900" algn="l">
              <a:spcBef>
                <a:spcPts val="0"/>
              </a:spcBef>
              <a:spcAft>
                <a:spcPts val="1200"/>
              </a:spcAft>
              <a:buFont typeface="Arial" charset="0"/>
              <a:buChar char="•"/>
            </a:pPr>
            <a:r>
              <a:rPr lang="en-US" sz="1600" dirty="0">
                <a:solidFill>
                  <a:schemeClr val="tx1">
                    <a:lumMod val="65000"/>
                    <a:lumOff val="35000"/>
                  </a:schemeClr>
                </a:solidFill>
                <a:latin typeface="Arial"/>
                <a:cs typeface="Arial"/>
              </a:rPr>
              <a:t>Membership information: </a:t>
            </a:r>
            <a:r>
              <a:rPr lang="en-US" sz="1600" dirty="0">
                <a:solidFill>
                  <a:schemeClr val="tx1">
                    <a:lumMod val="65000"/>
                    <a:lumOff val="35000"/>
                  </a:schemeClr>
                </a:solidFill>
                <a:latin typeface="Arial"/>
                <a:cs typeface="Arial"/>
                <a:hlinkClick r:id="rId4"/>
              </a:rPr>
              <a:t>http://ihe.net/join/</a:t>
            </a:r>
            <a:endParaRPr lang="en-US" sz="1600" dirty="0">
              <a:solidFill>
                <a:schemeClr val="tx1">
                  <a:lumMod val="65000"/>
                  <a:lumOff val="35000"/>
                </a:schemeClr>
              </a:solidFill>
              <a:latin typeface="Arial"/>
              <a:cs typeface="Arial"/>
            </a:endParaRP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180+ </a:t>
            </a:r>
            <a:r>
              <a:rPr lang="en-US" sz="1600" dirty="0">
                <a:solidFill>
                  <a:schemeClr val="tx1">
                    <a:lumMod val="65000"/>
                    <a:lumOff val="35000"/>
                  </a:schemeClr>
                </a:solidFill>
                <a:latin typeface="Arial"/>
                <a:cs typeface="Arial"/>
              </a:rPr>
              <a:t>members: </a:t>
            </a:r>
            <a:r>
              <a:rPr lang="en-US" sz="1600" dirty="0">
                <a:solidFill>
                  <a:schemeClr val="tx1">
                    <a:lumMod val="65000"/>
                    <a:lumOff val="35000"/>
                  </a:schemeClr>
                </a:solidFill>
                <a:latin typeface="Arial"/>
                <a:cs typeface="Arial"/>
                <a:hlinkClick r:id="rId5"/>
              </a:rPr>
              <a:t>http://ihe.net/Member_Organizations</a:t>
            </a:r>
            <a:r>
              <a:rPr lang="en-US" sz="1600" dirty="0" smtClean="0">
                <a:solidFill>
                  <a:schemeClr val="tx1">
                    <a:lumMod val="65000"/>
                    <a:lumOff val="35000"/>
                  </a:schemeClr>
                </a:solidFill>
                <a:latin typeface="Arial"/>
                <a:cs typeface="Arial"/>
                <a:hlinkClick r:id="rId5"/>
              </a:rPr>
              <a:t>/</a:t>
            </a:r>
            <a:endParaRPr lang="en-US" sz="1600" dirty="0" smtClean="0">
              <a:solidFill>
                <a:schemeClr val="tx1">
                  <a:lumMod val="65000"/>
                  <a:lumOff val="35000"/>
                </a:schemeClr>
              </a:solidFill>
              <a:latin typeface="Arial"/>
              <a:cs typeface="Arial"/>
            </a:endParaRP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Modest annual fee</a:t>
            </a:r>
            <a:endParaRPr lang="en-US" sz="1600" dirty="0">
              <a:solidFill>
                <a:schemeClr val="tx1">
                  <a:lumMod val="65000"/>
                  <a:lumOff val="35000"/>
                </a:schemeClr>
              </a:solidFill>
              <a:latin typeface="Arial"/>
              <a:cs typeface="Arial"/>
            </a:endParaRPr>
          </a:p>
          <a:p>
            <a:pPr marL="342900" lvl="1" indent="-342900" algn="l">
              <a:spcBef>
                <a:spcPts val="0"/>
              </a:spcBef>
              <a:spcAft>
                <a:spcPts val="1200"/>
              </a:spcAft>
              <a:buFont typeface="Arial" charset="0"/>
              <a:buChar char="•"/>
            </a:pPr>
            <a:r>
              <a:rPr lang="en-US" sz="2000" dirty="0">
                <a:solidFill>
                  <a:schemeClr val="tx1">
                    <a:lumMod val="65000"/>
                    <a:lumOff val="35000"/>
                  </a:schemeClr>
                </a:solidFill>
                <a:latin typeface="Arial"/>
                <a:cs typeface="Arial"/>
              </a:rPr>
              <a:t>Participate in IHE Domains and Committees</a:t>
            </a:r>
          </a:p>
          <a:p>
            <a:pPr marL="800100" lvl="2" indent="-342900" algn="l">
              <a:spcBef>
                <a:spcPts val="0"/>
              </a:spcBef>
              <a:spcAft>
                <a:spcPts val="1200"/>
              </a:spcAft>
              <a:buFont typeface="Arial" charset="0"/>
              <a:buChar char="•"/>
            </a:pPr>
            <a:r>
              <a:rPr lang="en-US" sz="1600" dirty="0">
                <a:solidFill>
                  <a:schemeClr val="tx1">
                    <a:lumMod val="65000"/>
                    <a:lumOff val="35000"/>
                  </a:schemeClr>
                </a:solidFill>
                <a:latin typeface="Arial"/>
                <a:cs typeface="Arial"/>
              </a:rPr>
              <a:t>IHE Organizational members only</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12 clinical </a:t>
            </a:r>
            <a:r>
              <a:rPr lang="en-US" sz="1600" dirty="0">
                <a:solidFill>
                  <a:schemeClr val="tx1">
                    <a:lumMod val="65000"/>
                    <a:lumOff val="35000"/>
                  </a:schemeClr>
                </a:solidFill>
                <a:latin typeface="Arial"/>
                <a:cs typeface="Arial"/>
              </a:rPr>
              <a:t>and operational domains</a:t>
            </a:r>
          </a:p>
          <a:p>
            <a:pPr marL="800100" lvl="2" indent="-342900" algn="l">
              <a:spcBef>
                <a:spcPts val="0"/>
              </a:spcBef>
              <a:spcAft>
                <a:spcPts val="1200"/>
              </a:spcAft>
              <a:buFont typeface="Arial" charset="0"/>
              <a:buChar char="•"/>
            </a:pPr>
            <a:r>
              <a:rPr lang="en-US" sz="1600" dirty="0">
                <a:solidFill>
                  <a:schemeClr val="tx1">
                    <a:lumMod val="65000"/>
                    <a:lumOff val="35000"/>
                  </a:schemeClr>
                </a:solidFill>
                <a:latin typeface="Arial"/>
                <a:cs typeface="Arial"/>
              </a:rPr>
              <a:t>Each domain has one planning and one technical </a:t>
            </a:r>
            <a:r>
              <a:rPr lang="en-US" sz="1600" dirty="0" smtClean="0">
                <a:solidFill>
                  <a:schemeClr val="tx1">
                    <a:lumMod val="65000"/>
                    <a:lumOff val="35000"/>
                  </a:schemeClr>
                </a:solidFill>
                <a:latin typeface="Arial"/>
                <a:cs typeface="Arial"/>
              </a:rPr>
              <a:t>committee</a:t>
            </a:r>
            <a:endParaRPr lang="en-US" sz="2000" dirty="0">
              <a:solidFill>
                <a:schemeClr val="tx1">
                  <a:lumMod val="65000"/>
                  <a:lumOff val="35000"/>
                </a:schemeClr>
              </a:solidFill>
              <a:latin typeface="Arial"/>
              <a:cs typeface="Arial"/>
            </a:endParaRPr>
          </a:p>
          <a:p>
            <a:pPr marL="342900" lvl="1" indent="-342900" algn="l">
              <a:spcBef>
                <a:spcPts val="0"/>
              </a:spcBef>
              <a:spcAft>
                <a:spcPts val="1200"/>
              </a:spcAft>
              <a:buFont typeface="Arial" charset="0"/>
              <a:buChar char="•"/>
            </a:pPr>
            <a:r>
              <a:rPr lang="en-US" sz="2000" dirty="0">
                <a:solidFill>
                  <a:schemeClr val="tx1">
                    <a:lumMod val="65000"/>
                    <a:lumOff val="35000"/>
                  </a:schemeClr>
                </a:solidFill>
                <a:latin typeface="Arial"/>
                <a:cs typeface="Arial"/>
              </a:rPr>
              <a:t>Non-members may participate in comment periods and implement IHE Technical Frameworks</a:t>
            </a:r>
          </a:p>
          <a:p>
            <a:pPr marL="342900" lvl="1" indent="-342900" algn="l">
              <a:spcBef>
                <a:spcPts val="0"/>
              </a:spcBef>
              <a:spcAft>
                <a:spcPts val="1200"/>
              </a:spcAft>
              <a:buFont typeface="Arial" charset="0"/>
              <a:buChar char="•"/>
            </a:pPr>
            <a:endParaRPr lang="en-US" sz="2000" dirty="0">
              <a:solidFill>
                <a:schemeClr val="tx1">
                  <a:lumMod val="65000"/>
                  <a:lumOff val="35000"/>
                </a:schemeClr>
              </a:solidFill>
              <a:latin typeface="Arial"/>
              <a:cs typeface="Arial"/>
            </a:endParaRPr>
          </a:p>
        </p:txBody>
      </p:sp>
      <p:pic>
        <p:nvPicPr>
          <p:cNvPr id="9" name="Picture 8" descr="ihe-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6" name="Title 1"/>
          <p:cNvSpPr txBox="1">
            <a:spLocks/>
          </p:cNvSpPr>
          <p:nvPr/>
        </p:nvSpPr>
        <p:spPr>
          <a:xfrm>
            <a:off x="671944" y="1330751"/>
            <a:ext cx="7772400" cy="463416"/>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solidFill>
                  <a:srgbClr val="5A4099"/>
                </a:solidFill>
                <a:latin typeface="Arial"/>
                <a:cs typeface="Arial"/>
              </a:rPr>
              <a:t>IHE International Membership</a:t>
            </a:r>
            <a:endParaRPr lang="en-US" sz="2400" dirty="0">
              <a:solidFill>
                <a:srgbClr val="5A4099"/>
              </a:solidFill>
              <a:latin typeface="Arial"/>
              <a:cs typeface="Arial"/>
            </a:endParaRPr>
          </a:p>
        </p:txBody>
      </p:sp>
      <p:sp>
        <p:nvSpPr>
          <p:cNvPr id="10" name="Subtitle 2"/>
          <p:cNvSpPr txBox="1">
            <a:spLocks/>
          </p:cNvSpPr>
          <p:nvPr/>
        </p:nvSpPr>
        <p:spPr>
          <a:xfrm>
            <a:off x="4662162" y="1847088"/>
            <a:ext cx="4041958" cy="485954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800100" lvl="2" indent="-342900" algn="l">
              <a:spcBef>
                <a:spcPts val="0"/>
              </a:spcBef>
              <a:spcAft>
                <a:spcPts val="1200"/>
              </a:spcAft>
              <a:buFont typeface="Arial" charset="0"/>
              <a:buChar char="•"/>
            </a:pPr>
            <a:endParaRPr lang="en-US" sz="1600" dirty="0">
              <a:solidFill>
                <a:schemeClr val="tx1">
                  <a:lumMod val="65000"/>
                  <a:lumOff val="35000"/>
                </a:schemeClr>
              </a:solidFill>
              <a:latin typeface="Arial"/>
              <a:cs typeface="Arial"/>
            </a:endParaRPr>
          </a:p>
        </p:txBody>
      </p:sp>
    </p:spTree>
    <p:extLst>
      <p:ext uri="{BB962C8B-B14F-4D97-AF65-F5344CB8AC3E}">
        <p14:creationId xmlns:p14="http://schemas.microsoft.com/office/powerpoint/2010/main" val="6372318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897794"/>
            <a:ext cx="7772400" cy="463416"/>
          </a:xfrm>
        </p:spPr>
        <p:txBody>
          <a:bodyPr>
            <a:normAutofit fontScale="90000"/>
          </a:bodyPr>
          <a:lstStyle/>
          <a:p>
            <a:r>
              <a:rPr lang="en-US" sz="3000" b="1" u="sng" dirty="0" smtClean="0">
                <a:solidFill>
                  <a:srgbClr val="5A4099"/>
                </a:solidFill>
                <a:latin typeface="Arial"/>
                <a:cs typeface="Arial"/>
              </a:rPr>
              <a:t>PCC Participation</a:t>
            </a:r>
            <a:endParaRPr lang="en-US" sz="3000" b="1" u="sng" dirty="0">
              <a:solidFill>
                <a:srgbClr val="5A4099"/>
              </a:solidFill>
              <a:latin typeface="Arial"/>
              <a:cs typeface="Arial"/>
            </a:endParaRPr>
          </a:p>
        </p:txBody>
      </p:sp>
      <p:sp>
        <p:nvSpPr>
          <p:cNvPr id="3" name="Subtitle 2"/>
          <p:cNvSpPr>
            <a:spLocks noGrp="1"/>
          </p:cNvSpPr>
          <p:nvPr>
            <p:ph type="subTitle" idx="1"/>
          </p:nvPr>
        </p:nvSpPr>
        <p:spPr>
          <a:xfrm>
            <a:off x="509260" y="1844870"/>
            <a:ext cx="4041648" cy="4859540"/>
          </a:xfrm>
        </p:spPr>
        <p:txBody>
          <a:bodyPr>
            <a:normAutofit/>
          </a:bodyPr>
          <a:lstStyle/>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Develops domain strategy and roadmap</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Identifies domain priorities and problems</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Recruiting new members</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Educating implementers</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Aligning industry initiatives</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Review and recommends IHE profile proposals</a:t>
            </a:r>
          </a:p>
          <a:p>
            <a:pPr marL="342900" lvl="1" indent="-342900" algn="l">
              <a:spcBef>
                <a:spcPts val="0"/>
              </a:spcBef>
              <a:spcAft>
                <a:spcPts val="1200"/>
              </a:spcAft>
              <a:buFont typeface="Arial" charset="0"/>
              <a:buChar char="•"/>
            </a:pPr>
            <a:endParaRPr lang="en-US" sz="2000" dirty="0">
              <a:solidFill>
                <a:schemeClr val="tx1">
                  <a:lumMod val="65000"/>
                  <a:lumOff val="35000"/>
                </a:schemeClr>
              </a:solidFill>
              <a:latin typeface="Arial"/>
              <a:cs typeface="Arial"/>
            </a:endParaRPr>
          </a:p>
        </p:txBody>
      </p:sp>
      <p:pic>
        <p:nvPicPr>
          <p:cNvPr id="9" name="Picture 8"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6" name="Title 1"/>
          <p:cNvSpPr txBox="1">
            <a:spLocks/>
          </p:cNvSpPr>
          <p:nvPr/>
        </p:nvSpPr>
        <p:spPr>
          <a:xfrm>
            <a:off x="671944" y="1330751"/>
            <a:ext cx="7772400" cy="463416"/>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solidFill>
                  <a:srgbClr val="5A4099"/>
                </a:solidFill>
                <a:latin typeface="Arial"/>
                <a:cs typeface="Arial"/>
              </a:rPr>
              <a:t>PCC Planning Responsibilities</a:t>
            </a:r>
            <a:endParaRPr lang="en-US" sz="2400" dirty="0">
              <a:solidFill>
                <a:srgbClr val="5A4099"/>
              </a:solidFill>
              <a:latin typeface="Arial"/>
              <a:cs typeface="Arial"/>
            </a:endParaRPr>
          </a:p>
        </p:txBody>
      </p:sp>
      <p:sp>
        <p:nvSpPr>
          <p:cNvPr id="10" name="Subtitle 2"/>
          <p:cNvSpPr txBox="1">
            <a:spLocks/>
          </p:cNvSpPr>
          <p:nvPr/>
        </p:nvSpPr>
        <p:spPr>
          <a:xfrm>
            <a:off x="4457700" y="1847088"/>
            <a:ext cx="4394200" cy="485954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hlinkClick r:id="rId5"/>
              </a:rPr>
              <a:t>ihe@himss.org</a:t>
            </a:r>
            <a:endParaRPr lang="en-US" sz="2000" dirty="0" smtClean="0">
              <a:solidFill>
                <a:schemeClr val="tx1">
                  <a:lumMod val="65000"/>
                  <a:lumOff val="35000"/>
                </a:schemeClr>
              </a:solidFill>
              <a:latin typeface="Arial"/>
              <a:cs typeface="Arial"/>
            </a:endParaRP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Co-chair: Amit Popat</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Co-chair: Laura Langford (outgoing)</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Co-chair: Emma Jones (incoming)</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hlinkClick r:id="rId6"/>
              </a:rPr>
              <a:t>pccplan@googlegroups.com</a:t>
            </a:r>
            <a:endParaRPr lang="en-US" sz="2000" dirty="0" smtClean="0">
              <a:solidFill>
                <a:schemeClr val="tx1">
                  <a:lumMod val="65000"/>
                  <a:lumOff val="35000"/>
                </a:schemeClr>
              </a:solidFill>
              <a:latin typeface="Arial"/>
              <a:cs typeface="Arial"/>
            </a:endParaRP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Wiki page:</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hlinkClick r:id="rId7"/>
              </a:rPr>
              <a:t>http://wiki.ihe.net/index.php/Patient_Care_Coordination_Planning_Committee</a:t>
            </a:r>
          </a:p>
          <a:p>
            <a:pPr marL="800100" lvl="2" indent="-342900" algn="l">
              <a:spcBef>
                <a:spcPts val="0"/>
              </a:spcBef>
              <a:spcAft>
                <a:spcPts val="1200"/>
              </a:spcAft>
              <a:buFont typeface="Arial" charset="0"/>
              <a:buChar char="•"/>
            </a:pPr>
            <a:endParaRPr lang="en-US" sz="1600" dirty="0">
              <a:solidFill>
                <a:schemeClr val="tx1">
                  <a:lumMod val="65000"/>
                  <a:lumOff val="35000"/>
                </a:schemeClr>
              </a:solidFill>
              <a:latin typeface="Arial"/>
              <a:cs typeface="Arial"/>
            </a:endParaRPr>
          </a:p>
        </p:txBody>
      </p:sp>
    </p:spTree>
    <p:extLst>
      <p:ext uri="{BB962C8B-B14F-4D97-AF65-F5344CB8AC3E}">
        <p14:creationId xmlns:p14="http://schemas.microsoft.com/office/powerpoint/2010/main" val="21146094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897794"/>
            <a:ext cx="7772400" cy="463416"/>
          </a:xfrm>
        </p:spPr>
        <p:txBody>
          <a:bodyPr>
            <a:normAutofit fontScale="90000"/>
          </a:bodyPr>
          <a:lstStyle/>
          <a:p>
            <a:r>
              <a:rPr lang="en-US" sz="3000" b="1" u="sng" dirty="0" smtClean="0">
                <a:solidFill>
                  <a:srgbClr val="5A4099"/>
                </a:solidFill>
                <a:latin typeface="Arial"/>
                <a:cs typeface="Arial"/>
              </a:rPr>
              <a:t>PCC Participation</a:t>
            </a:r>
            <a:endParaRPr lang="en-US" sz="3000" b="1" u="sng" dirty="0">
              <a:solidFill>
                <a:srgbClr val="5A4099"/>
              </a:solidFill>
              <a:latin typeface="Arial"/>
              <a:cs typeface="Arial"/>
            </a:endParaRPr>
          </a:p>
        </p:txBody>
      </p:sp>
      <p:sp>
        <p:nvSpPr>
          <p:cNvPr id="3" name="Subtitle 2"/>
          <p:cNvSpPr>
            <a:spLocks noGrp="1"/>
          </p:cNvSpPr>
          <p:nvPr>
            <p:ph type="subTitle" idx="1"/>
          </p:nvPr>
        </p:nvSpPr>
        <p:spPr>
          <a:xfrm>
            <a:off x="509260" y="1844870"/>
            <a:ext cx="4041648" cy="4859540"/>
          </a:xfrm>
        </p:spPr>
        <p:txBody>
          <a:bodyPr>
            <a:normAutofit/>
          </a:bodyPr>
          <a:lstStyle/>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Development of IHE profiles</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Maintenance of IHE Profiles and Technical Framework</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Recruiting new members</a:t>
            </a:r>
          </a:p>
          <a:p>
            <a:pPr marL="342900" lvl="1" indent="-342900" algn="l">
              <a:spcBef>
                <a:spcPts val="0"/>
              </a:spcBef>
              <a:spcAft>
                <a:spcPts val="1200"/>
              </a:spcAft>
              <a:buFont typeface="Arial" charset="0"/>
              <a:buChar char="•"/>
            </a:pPr>
            <a:endParaRPr lang="en-US" sz="2000" dirty="0" smtClean="0">
              <a:solidFill>
                <a:schemeClr val="tx1">
                  <a:lumMod val="65000"/>
                  <a:lumOff val="35000"/>
                </a:schemeClr>
              </a:solidFill>
              <a:latin typeface="Arial"/>
              <a:cs typeface="Arial"/>
            </a:endParaRPr>
          </a:p>
        </p:txBody>
      </p:sp>
      <p:pic>
        <p:nvPicPr>
          <p:cNvPr id="9" name="Picture 8"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6" name="Title 1"/>
          <p:cNvSpPr txBox="1">
            <a:spLocks/>
          </p:cNvSpPr>
          <p:nvPr/>
        </p:nvSpPr>
        <p:spPr>
          <a:xfrm>
            <a:off x="671944" y="1330751"/>
            <a:ext cx="7772400" cy="463416"/>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solidFill>
                  <a:srgbClr val="5A4099"/>
                </a:solidFill>
                <a:latin typeface="Arial"/>
                <a:cs typeface="Arial"/>
              </a:rPr>
              <a:t>PCC Technical Responsibilities</a:t>
            </a:r>
            <a:endParaRPr lang="en-US" sz="2400" dirty="0">
              <a:solidFill>
                <a:srgbClr val="5A4099"/>
              </a:solidFill>
              <a:latin typeface="Arial"/>
              <a:cs typeface="Arial"/>
            </a:endParaRPr>
          </a:p>
        </p:txBody>
      </p:sp>
      <p:sp>
        <p:nvSpPr>
          <p:cNvPr id="10" name="Subtitle 2"/>
          <p:cNvSpPr txBox="1">
            <a:spLocks/>
          </p:cNvSpPr>
          <p:nvPr/>
        </p:nvSpPr>
        <p:spPr>
          <a:xfrm>
            <a:off x="4305300" y="1847088"/>
            <a:ext cx="4398820" cy="485954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hlinkClick r:id="rId5"/>
              </a:rPr>
              <a:t>ihe@himss.org</a:t>
            </a:r>
            <a:endParaRPr lang="en-US" sz="2000" dirty="0" smtClean="0">
              <a:solidFill>
                <a:schemeClr val="tx1">
                  <a:lumMod val="65000"/>
                  <a:lumOff val="35000"/>
                </a:schemeClr>
              </a:solidFill>
              <a:latin typeface="Arial"/>
              <a:cs typeface="Arial"/>
            </a:endParaRP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Co-chair: Denise Downing</a:t>
            </a:r>
            <a:endParaRPr lang="en-US" sz="2000" dirty="0">
              <a:solidFill>
                <a:schemeClr val="tx1">
                  <a:lumMod val="65000"/>
                  <a:lumOff val="35000"/>
                </a:schemeClr>
              </a:solidFill>
              <a:latin typeface="Arial"/>
              <a:cs typeface="Arial"/>
            </a:endParaRP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Co-chair: Emma Jones (outgoing)</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Co-chair: Gila Pyke (incoming)</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hlinkClick r:id="rId6"/>
              </a:rPr>
              <a:t>pcctech@googlegroups.com</a:t>
            </a:r>
            <a:endParaRPr lang="en-US" sz="2000" dirty="0" smtClean="0">
              <a:solidFill>
                <a:schemeClr val="tx1">
                  <a:lumMod val="65000"/>
                  <a:lumOff val="35000"/>
                </a:schemeClr>
              </a:solidFill>
              <a:latin typeface="Arial"/>
              <a:cs typeface="Arial"/>
            </a:endParaRP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Wiki page:</a:t>
            </a:r>
          </a:p>
          <a:p>
            <a:pPr marL="800100" lvl="2" indent="-342900" algn="l">
              <a:spcBef>
                <a:spcPts val="0"/>
              </a:spcBef>
              <a:spcAft>
                <a:spcPts val="1200"/>
              </a:spcAft>
              <a:buFont typeface="Arial" charset="0"/>
              <a:buChar char="•"/>
            </a:pPr>
            <a:r>
              <a:rPr lang="en-US" sz="1600" dirty="0">
                <a:solidFill>
                  <a:schemeClr val="tx1">
                    <a:lumMod val="65000"/>
                    <a:lumOff val="35000"/>
                  </a:schemeClr>
                </a:solidFill>
                <a:latin typeface="Arial"/>
                <a:cs typeface="Arial"/>
                <a:hlinkClick r:id="rId7"/>
              </a:rPr>
              <a:t>http://</a:t>
            </a:r>
            <a:r>
              <a:rPr lang="en-US" sz="1600" dirty="0" smtClean="0">
                <a:solidFill>
                  <a:schemeClr val="tx1">
                    <a:lumMod val="65000"/>
                    <a:lumOff val="35000"/>
                  </a:schemeClr>
                </a:solidFill>
                <a:latin typeface="Arial"/>
                <a:cs typeface="Arial"/>
                <a:hlinkClick r:id="rId7"/>
              </a:rPr>
              <a:t>wiki.ihe.net/index.php/Patient_Care_Coordination_Technical_Committee</a:t>
            </a:r>
            <a:endParaRPr lang="en-US" sz="1600" dirty="0" smtClean="0">
              <a:solidFill>
                <a:schemeClr val="tx1">
                  <a:lumMod val="65000"/>
                  <a:lumOff val="35000"/>
                </a:schemeClr>
              </a:solidFill>
              <a:latin typeface="Arial"/>
              <a:cs typeface="Arial"/>
            </a:endParaRPr>
          </a:p>
        </p:txBody>
      </p:sp>
    </p:spTree>
    <p:extLst>
      <p:ext uri="{BB962C8B-B14F-4D97-AF65-F5344CB8AC3E}">
        <p14:creationId xmlns:p14="http://schemas.microsoft.com/office/powerpoint/2010/main" val="17203833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897794"/>
            <a:ext cx="7772400" cy="463416"/>
          </a:xfrm>
        </p:spPr>
        <p:txBody>
          <a:bodyPr>
            <a:normAutofit fontScale="90000"/>
          </a:bodyPr>
          <a:lstStyle/>
          <a:p>
            <a:r>
              <a:rPr lang="en-US" sz="3000" b="1" u="sng" dirty="0">
                <a:solidFill>
                  <a:srgbClr val="5A4099"/>
                </a:solidFill>
                <a:latin typeface="Arial"/>
                <a:cs typeface="Arial"/>
              </a:rPr>
              <a:t>PCC Participation</a:t>
            </a:r>
          </a:p>
        </p:txBody>
      </p:sp>
      <p:sp>
        <p:nvSpPr>
          <p:cNvPr id="3" name="Subtitle 2"/>
          <p:cNvSpPr>
            <a:spLocks noGrp="1"/>
          </p:cNvSpPr>
          <p:nvPr>
            <p:ph type="subTitle" idx="1"/>
          </p:nvPr>
        </p:nvSpPr>
        <p:spPr>
          <a:xfrm>
            <a:off x="509260" y="1844870"/>
            <a:ext cx="8129016" cy="4859540"/>
          </a:xfrm>
        </p:spPr>
        <p:txBody>
          <a:bodyPr>
            <a:normAutofit fontScale="92500" lnSpcReduction="10000"/>
          </a:bodyPr>
          <a:lstStyle/>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Eighteen (18) month cycle</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Profile proposals</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Profile development</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Public comment</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Trial implementation and profile testing</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Feedback and adjustment from testing</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Domains have independent schedules</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Opportunity for members and non-members to participate</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Profile development</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Public comment</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Testing and implementation</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Change proposals</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Over of IHE Cycle (next slide) </a:t>
            </a:r>
            <a:r>
              <a:rPr lang="en-US" sz="2000" dirty="0" smtClean="0">
                <a:solidFill>
                  <a:schemeClr val="tx1">
                    <a:lumMod val="65000"/>
                    <a:lumOff val="35000"/>
                  </a:schemeClr>
                </a:solidFill>
                <a:latin typeface="Arial"/>
                <a:cs typeface="Arial"/>
                <a:sym typeface="Wingdings"/>
              </a:rPr>
              <a:t></a:t>
            </a:r>
            <a:endParaRPr lang="en-US" sz="2000" dirty="0">
              <a:solidFill>
                <a:schemeClr val="tx1">
                  <a:lumMod val="65000"/>
                  <a:lumOff val="35000"/>
                </a:schemeClr>
              </a:solidFill>
              <a:latin typeface="Arial"/>
              <a:cs typeface="Arial"/>
            </a:endParaRPr>
          </a:p>
        </p:txBody>
      </p:sp>
      <p:pic>
        <p:nvPicPr>
          <p:cNvPr id="9" name="Picture 8"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6" name="Title 1"/>
          <p:cNvSpPr txBox="1">
            <a:spLocks/>
          </p:cNvSpPr>
          <p:nvPr/>
        </p:nvSpPr>
        <p:spPr>
          <a:xfrm>
            <a:off x="671944" y="1330751"/>
            <a:ext cx="7772400" cy="463416"/>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solidFill>
                  <a:srgbClr val="5A4099"/>
                </a:solidFill>
                <a:latin typeface="Arial"/>
                <a:cs typeface="Arial"/>
              </a:rPr>
              <a:t>IHE Profile Development Cycle</a:t>
            </a:r>
            <a:endParaRPr lang="en-US" sz="2400" dirty="0">
              <a:solidFill>
                <a:srgbClr val="5A4099"/>
              </a:solidFill>
              <a:latin typeface="Arial"/>
              <a:cs typeface="Arial"/>
            </a:endParaRPr>
          </a:p>
        </p:txBody>
      </p:sp>
      <p:sp>
        <p:nvSpPr>
          <p:cNvPr id="10" name="Subtitle 2"/>
          <p:cNvSpPr txBox="1">
            <a:spLocks/>
          </p:cNvSpPr>
          <p:nvPr/>
        </p:nvSpPr>
        <p:spPr>
          <a:xfrm>
            <a:off x="4662162" y="1847088"/>
            <a:ext cx="4041958" cy="485954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800100" lvl="2" indent="-342900" algn="l">
              <a:spcBef>
                <a:spcPts val="0"/>
              </a:spcBef>
              <a:spcAft>
                <a:spcPts val="1200"/>
              </a:spcAft>
              <a:buFont typeface="Arial" charset="0"/>
              <a:buChar char="•"/>
            </a:pPr>
            <a:endParaRPr lang="en-US" sz="1600" dirty="0">
              <a:solidFill>
                <a:schemeClr val="tx1">
                  <a:lumMod val="65000"/>
                  <a:lumOff val="35000"/>
                </a:schemeClr>
              </a:solidFill>
              <a:latin typeface="Arial"/>
              <a:cs typeface="Arial"/>
            </a:endParaRPr>
          </a:p>
        </p:txBody>
      </p:sp>
    </p:spTree>
    <p:extLst>
      <p:ext uri="{BB962C8B-B14F-4D97-AF65-F5344CB8AC3E}">
        <p14:creationId xmlns:p14="http://schemas.microsoft.com/office/powerpoint/2010/main" val="10363706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42"/>
          <p:cNvGrpSpPr/>
          <p:nvPr>
            <p:custDataLst>
              <p:tags r:id="rId1"/>
            </p:custDataLst>
          </p:nvPr>
        </p:nvGrpSpPr>
        <p:grpSpPr>
          <a:xfrm>
            <a:off x="5715000" y="4336475"/>
            <a:ext cx="3352800" cy="2031325"/>
            <a:chOff x="5715000" y="4191001"/>
            <a:chExt cx="3352800" cy="2031325"/>
          </a:xfrm>
        </p:grpSpPr>
        <p:sp>
          <p:nvSpPr>
            <p:cNvPr id="52" name="TextBox 51"/>
            <p:cNvSpPr txBox="1"/>
            <p:nvPr/>
          </p:nvSpPr>
          <p:spPr>
            <a:xfrm>
              <a:off x="5715000" y="4191001"/>
              <a:ext cx="3352800" cy="2031325"/>
            </a:xfrm>
            <a:prstGeom prst="rect">
              <a:avLst/>
            </a:prstGeom>
            <a:solidFill>
              <a:srgbClr val="FFFFFF">
                <a:shade val="85000"/>
              </a:srgbClr>
            </a:solidFill>
            <a:ln>
              <a:solidFill>
                <a:schemeClr val="tx1"/>
              </a:solidFill>
            </a:ln>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53" name="Picture 35" descr="Nurse with pda"/>
            <p:cNvPicPr>
              <a:picLocks noChangeAspect="1" noChangeArrowheads="1"/>
            </p:cNvPicPr>
            <p:nvPr/>
          </p:nvPicPr>
          <p:blipFill>
            <a:blip r:embed="rId8" cstate="print"/>
            <a:srcRect t="1961"/>
            <a:stretch>
              <a:fillRect/>
            </a:stretch>
          </p:blipFill>
          <p:spPr bwMode="auto">
            <a:xfrm>
              <a:off x="7543800" y="4293275"/>
              <a:ext cx="1447800" cy="11654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4" name="Text Box 39"/>
            <p:cNvSpPr txBox="1">
              <a:spLocks noChangeArrowheads="1"/>
            </p:cNvSpPr>
            <p:nvPr/>
          </p:nvSpPr>
          <p:spPr bwMode="auto">
            <a:xfrm>
              <a:off x="5943600" y="4341674"/>
              <a:ext cx="1524000" cy="1754326"/>
            </a:xfrm>
            <a:prstGeom prst="rect">
              <a:avLst/>
            </a:prstGeom>
            <a:noFill/>
            <a:ln w="9525">
              <a:noFill/>
              <a:miter lim="800000"/>
              <a:headEnd/>
              <a:tailEnd/>
            </a:ln>
            <a:effectLst>
              <a:outerShdw dist="17961" dir="2700000" algn="ctr" rotWithShape="0">
                <a:schemeClr val="tx2"/>
              </a:outerShdw>
            </a:effectLst>
          </p:spPr>
          <p:txBody>
            <a:bodyPr wrap="square">
              <a:spAutoFit/>
            </a:bodyPr>
            <a:lstStyle/>
            <a:p>
              <a:pPr algn="ctr" fontAlgn="auto">
                <a:spcBef>
                  <a:spcPct val="50000"/>
                </a:spcBef>
                <a:spcAft>
                  <a:spcPts val="0"/>
                </a:spcAft>
                <a:defRPr/>
              </a:pPr>
              <a:r>
                <a:rPr lang="en-US" altLang="ja-JP" dirty="0">
                  <a:solidFill>
                    <a:schemeClr val="tx2"/>
                  </a:solidFill>
                  <a:latin typeface="+mn-lt"/>
                  <a:cs typeface="+mn-cs"/>
                </a:rPr>
                <a:t>Install Interoperable products </a:t>
              </a:r>
              <a:r>
                <a:rPr lang="en-US" altLang="ja-JP" dirty="0" smtClean="0">
                  <a:solidFill>
                    <a:schemeClr val="tx2"/>
                  </a:solidFill>
                  <a:latin typeface="+mn-lt"/>
                  <a:cs typeface="+mn-cs"/>
                </a:rPr>
                <a:t>in Clinical Settings worldwide</a:t>
              </a:r>
            </a:p>
          </p:txBody>
        </p:sp>
      </p:grpSp>
      <p:grpSp>
        <p:nvGrpSpPr>
          <p:cNvPr id="57" name="Group 46"/>
          <p:cNvGrpSpPr/>
          <p:nvPr>
            <p:custDataLst>
              <p:tags r:id="rId2"/>
            </p:custDataLst>
          </p:nvPr>
        </p:nvGrpSpPr>
        <p:grpSpPr>
          <a:xfrm>
            <a:off x="4572000" y="2660075"/>
            <a:ext cx="4585855" cy="1711036"/>
            <a:chOff x="4572000" y="2514601"/>
            <a:chExt cx="4585855" cy="1711036"/>
          </a:xfrm>
        </p:grpSpPr>
        <p:sp>
          <p:nvSpPr>
            <p:cNvPr id="58" name="TextBox 57"/>
            <p:cNvSpPr txBox="1"/>
            <p:nvPr/>
          </p:nvSpPr>
          <p:spPr>
            <a:xfrm>
              <a:off x="4572000" y="2590800"/>
              <a:ext cx="4495800" cy="1477328"/>
            </a:xfrm>
            <a:prstGeom prst="rect">
              <a:avLst/>
            </a:prstGeom>
            <a:noFill/>
            <a:ln>
              <a:solidFill>
                <a:schemeClr val="tx1"/>
              </a:solidFill>
            </a:ln>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p:txBody>
        </p:sp>
        <p:grpSp>
          <p:nvGrpSpPr>
            <p:cNvPr id="59" name="Group 42"/>
            <p:cNvGrpSpPr/>
            <p:nvPr/>
          </p:nvGrpSpPr>
          <p:grpSpPr>
            <a:xfrm>
              <a:off x="4648200" y="2514601"/>
              <a:ext cx="4509655" cy="1711036"/>
              <a:chOff x="4782202" y="2403764"/>
              <a:chExt cx="4361798" cy="1711036"/>
            </a:xfrm>
          </p:grpSpPr>
          <p:pic>
            <p:nvPicPr>
              <p:cNvPr id="60" name="Picture 59" descr="DSC_0122.jpg"/>
              <p:cNvPicPr>
                <a:picLocks noChangeAspect="1"/>
              </p:cNvPicPr>
              <p:nvPr/>
            </p:nvPicPr>
            <p:blipFill>
              <a:blip r:embed="rId9" cstate="print"/>
              <a:stretch>
                <a:fillRect/>
              </a:stretch>
            </p:blipFill>
            <p:spPr>
              <a:xfrm>
                <a:off x="4782202" y="2556163"/>
                <a:ext cx="1934146" cy="1295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1" name="AutoShape 9"/>
              <p:cNvSpPr>
                <a:spLocks noChangeArrowheads="1"/>
              </p:cNvSpPr>
              <p:nvPr/>
            </p:nvSpPr>
            <p:spPr bwMode="auto">
              <a:xfrm rot="5400000">
                <a:off x="7678882" y="2649682"/>
                <a:ext cx="1711036" cy="1219200"/>
              </a:xfrm>
              <a:prstGeom prst="rightArrow">
                <a:avLst>
                  <a:gd name="adj1" fmla="val 50000"/>
                  <a:gd name="adj2" fmla="val 25000"/>
                </a:avLst>
              </a:prstGeom>
              <a:gradFill>
                <a:gsLst>
                  <a:gs pos="0">
                    <a:srgbClr val="8488C4"/>
                  </a:gs>
                  <a:gs pos="53000">
                    <a:srgbClr val="D4DEFF"/>
                  </a:gs>
                  <a:gs pos="83000">
                    <a:srgbClr val="D4DEFF"/>
                  </a:gs>
                  <a:gs pos="100000">
                    <a:srgbClr val="96AB94"/>
                  </a:gs>
                </a:gsLst>
                <a:lin ang="5400000" scaled="0"/>
              </a:gradFill>
              <a:ln w="9525">
                <a:noFill/>
                <a:miter lim="800000"/>
                <a:headEnd/>
                <a:tailEnd/>
              </a:ln>
            </p:spPr>
            <p:txBody>
              <a:bodyPr vert="eaVert" wrap="none" anchor="ctr"/>
              <a:lstStyle/>
              <a:p>
                <a:pPr fontAlgn="auto">
                  <a:spcBef>
                    <a:spcPts val="0"/>
                  </a:spcBef>
                  <a:spcAft>
                    <a:spcPts val="0"/>
                  </a:spcAft>
                  <a:buClr>
                    <a:schemeClr val="bg1"/>
                  </a:buClr>
                  <a:buSzPct val="100000"/>
                  <a:buFont typeface="Wingdings" pitchFamily="2" charset="2"/>
                  <a:buNone/>
                  <a:defRPr/>
                </a:pPr>
                <a:endParaRPr lang="ja-JP" altLang="en-US" b="0">
                  <a:solidFill>
                    <a:schemeClr val="bg1"/>
                  </a:solidFill>
                  <a:effectLst>
                    <a:outerShdw blurRad="38100" dist="38100" dir="2700000" algn="tl">
                      <a:srgbClr val="000000"/>
                    </a:outerShdw>
                  </a:effectLst>
                  <a:latin typeface="+mn-lt"/>
                  <a:cs typeface="+mn-cs"/>
                </a:endParaRPr>
              </a:p>
            </p:txBody>
          </p:sp>
          <p:sp>
            <p:nvSpPr>
              <p:cNvPr id="62" name="Text Box 21"/>
              <p:cNvSpPr txBox="1">
                <a:spLocks noChangeArrowheads="1"/>
              </p:cNvSpPr>
              <p:nvPr/>
            </p:nvSpPr>
            <p:spPr bwMode="auto">
              <a:xfrm>
                <a:off x="6794711" y="2635101"/>
                <a:ext cx="2262187" cy="1292662"/>
              </a:xfrm>
              <a:prstGeom prst="rect">
                <a:avLst/>
              </a:prstGeom>
              <a:noFill/>
              <a:ln w="9525">
                <a:noFill/>
                <a:miter lim="800000"/>
                <a:headEnd/>
                <a:tailEnd/>
              </a:ln>
              <a:effectLst>
                <a:outerShdw dist="17961" dir="2700000" algn="ctr" rotWithShape="0">
                  <a:schemeClr val="tx2"/>
                </a:outerShdw>
              </a:effectLst>
            </p:spPr>
            <p:txBody>
              <a:bodyPr>
                <a:spAutoFit/>
              </a:bodyPr>
              <a:lstStyle/>
              <a:p>
                <a:pPr algn="ctr" fontAlgn="auto">
                  <a:spcBef>
                    <a:spcPct val="50000"/>
                  </a:spcBef>
                  <a:spcAft>
                    <a:spcPts val="0"/>
                  </a:spcAft>
                  <a:defRPr/>
                </a:pPr>
                <a:r>
                  <a:rPr lang="en-US" altLang="ja-JP" b="1" dirty="0" smtClean="0">
                    <a:solidFill>
                      <a:schemeClr val="tx2"/>
                    </a:solidFill>
                    <a:latin typeface="+mn-lt"/>
                    <a:cs typeface="+mn-cs"/>
                  </a:rPr>
                  <a:t>Demonstrate at </a:t>
                </a:r>
                <a:r>
                  <a:rPr lang="en-US" altLang="ja-JP" b="1" dirty="0">
                    <a:solidFill>
                      <a:schemeClr val="tx2"/>
                    </a:solidFill>
                    <a:latin typeface="+mn-lt"/>
                    <a:cs typeface="+mn-cs"/>
                  </a:rPr>
                  <a:t>a</a:t>
                </a:r>
              </a:p>
              <a:p>
                <a:pPr algn="ctr" fontAlgn="auto">
                  <a:spcBef>
                    <a:spcPct val="50000"/>
                  </a:spcBef>
                  <a:spcAft>
                    <a:spcPts val="0"/>
                  </a:spcAft>
                  <a:defRPr/>
                </a:pPr>
                <a:endParaRPr lang="en-US" altLang="ja-JP" sz="2000" dirty="0">
                  <a:solidFill>
                    <a:srgbClr val="FFFF00"/>
                  </a:solidFill>
                  <a:effectLst>
                    <a:outerShdw blurRad="38100" dist="38100" dir="2700000" algn="tl">
                      <a:srgbClr val="000000">
                        <a:alpha val="43137"/>
                      </a:srgbClr>
                    </a:outerShdw>
                  </a:effectLst>
                  <a:latin typeface="+mn-lt"/>
                  <a:cs typeface="+mn-cs"/>
                </a:endParaRPr>
              </a:p>
              <a:p>
                <a:pPr algn="ctr" fontAlgn="auto">
                  <a:spcBef>
                    <a:spcPct val="50000"/>
                  </a:spcBef>
                  <a:spcAft>
                    <a:spcPts val="0"/>
                  </a:spcAft>
                  <a:defRPr/>
                </a:pPr>
                <a:endParaRPr lang="en-US" altLang="ja-JP" sz="2000" dirty="0">
                  <a:solidFill>
                    <a:srgbClr val="FFFF00"/>
                  </a:solidFill>
                  <a:effectLst>
                    <a:outerShdw blurRad="38100" dist="38100" dir="2700000" algn="tl">
                      <a:srgbClr val="000000">
                        <a:alpha val="43137"/>
                      </a:srgbClr>
                    </a:outerShdw>
                  </a:effectLst>
                  <a:latin typeface="+mn-lt"/>
                  <a:cs typeface="+mn-cs"/>
                </a:endParaRPr>
              </a:p>
            </p:txBody>
          </p:sp>
          <p:pic>
            <p:nvPicPr>
              <p:cNvPr id="63" name="Picture 58" descr="IHE_ISC_logo_work.jpg"/>
              <p:cNvPicPr>
                <a:picLocks noChangeAspect="1"/>
              </p:cNvPicPr>
              <p:nvPr/>
            </p:nvPicPr>
            <p:blipFill>
              <a:blip r:embed="rId10" cstate="print"/>
              <a:srcRect l="52238" t="59340" r="1492" b="1099"/>
              <a:stretch>
                <a:fillRect/>
              </a:stretch>
            </p:blipFill>
            <p:spPr bwMode="auto">
              <a:xfrm>
                <a:off x="6781800" y="2971800"/>
                <a:ext cx="2362200" cy="457200"/>
              </a:xfrm>
              <a:prstGeom prst="rect">
                <a:avLst/>
              </a:prstGeom>
              <a:noFill/>
              <a:ln w="9525">
                <a:noFill/>
                <a:miter lim="800000"/>
                <a:headEnd/>
                <a:tailEnd/>
              </a:ln>
            </p:spPr>
          </p:pic>
        </p:grpSp>
      </p:grpSp>
      <p:grpSp>
        <p:nvGrpSpPr>
          <p:cNvPr id="64" name="Group 43"/>
          <p:cNvGrpSpPr/>
          <p:nvPr>
            <p:custDataLst>
              <p:tags r:id="rId3"/>
            </p:custDataLst>
          </p:nvPr>
        </p:nvGrpSpPr>
        <p:grpSpPr>
          <a:xfrm>
            <a:off x="2667000" y="4488874"/>
            <a:ext cx="3200400" cy="1631216"/>
            <a:chOff x="2667000" y="4343400"/>
            <a:chExt cx="3200400" cy="1631216"/>
          </a:xfrm>
        </p:grpSpPr>
        <p:sp>
          <p:nvSpPr>
            <p:cNvPr id="65" name="AutoShape 9"/>
            <p:cNvSpPr>
              <a:spLocks noChangeArrowheads="1"/>
            </p:cNvSpPr>
            <p:nvPr/>
          </p:nvSpPr>
          <p:spPr bwMode="auto">
            <a:xfrm rot="10800000">
              <a:off x="5334000" y="4953000"/>
              <a:ext cx="533400" cy="914400"/>
            </a:xfrm>
            <a:prstGeom prst="rightArrow">
              <a:avLst>
                <a:gd name="adj1" fmla="val 50000"/>
                <a:gd name="adj2" fmla="val 25000"/>
              </a:avLst>
            </a:prstGeom>
            <a:gradFill rotWithShape="0">
              <a:gsLst>
                <a:gs pos="0">
                  <a:srgbClr val="8488C4"/>
                </a:gs>
                <a:gs pos="53000">
                  <a:srgbClr val="D4DEFF"/>
                </a:gs>
                <a:gs pos="83000">
                  <a:srgbClr val="D4DEFF"/>
                </a:gs>
                <a:gs pos="100000">
                  <a:srgbClr val="96AB94"/>
                </a:gs>
              </a:gsLst>
              <a:lin ang="5400000" scaled="0"/>
            </a:gradFill>
            <a:ln w="9525">
              <a:noFill/>
              <a:miter lim="800000"/>
              <a:headEnd/>
              <a:tailEnd/>
            </a:ln>
          </p:spPr>
          <p:txBody>
            <a:bodyPr vert="eaVert" wrap="none" anchor="ctr"/>
            <a:lstStyle/>
            <a:p>
              <a:pPr fontAlgn="auto">
                <a:spcBef>
                  <a:spcPts val="0"/>
                </a:spcBef>
                <a:spcAft>
                  <a:spcPts val="0"/>
                </a:spcAft>
                <a:buClr>
                  <a:schemeClr val="bg1"/>
                </a:buClr>
                <a:buSzPct val="100000"/>
                <a:buFont typeface="Wingdings" pitchFamily="2" charset="2"/>
                <a:buNone/>
                <a:defRPr/>
              </a:pPr>
              <a:endParaRPr lang="ja-JP" altLang="en-US" b="0">
                <a:solidFill>
                  <a:schemeClr val="bg1"/>
                </a:solidFill>
                <a:effectLst>
                  <a:outerShdw blurRad="38100" dist="38100" dir="2700000" algn="tl">
                    <a:srgbClr val="000000"/>
                  </a:outerShdw>
                </a:effectLst>
                <a:latin typeface="+mn-lt"/>
                <a:cs typeface="+mn-cs"/>
              </a:endParaRPr>
            </a:p>
          </p:txBody>
        </p:sp>
        <p:sp>
          <p:nvSpPr>
            <p:cNvPr id="66" name="TextBox 65"/>
            <p:cNvSpPr txBox="1"/>
            <p:nvPr/>
          </p:nvSpPr>
          <p:spPr>
            <a:xfrm>
              <a:off x="2667000" y="4343400"/>
              <a:ext cx="2667000" cy="1631216"/>
            </a:xfrm>
            <a:prstGeom prst="rect">
              <a:avLst/>
            </a:prstGeom>
            <a:noFill/>
          </p:spPr>
          <p:txBody>
            <a:bodyPr wrap="square" rtlCol="0">
              <a:spAutoFit/>
            </a:bodyPr>
            <a:lstStyle/>
            <a:p>
              <a:pPr algn="ctr"/>
              <a:r>
                <a:rPr lang="en-US" sz="2400" b="1" i="1" dirty="0" smtClean="0">
                  <a:solidFill>
                    <a:srgbClr val="C00000"/>
                  </a:solidFill>
                </a:rPr>
                <a:t>IHE Improves, Safety, Quality and Efficiency in Clinical Settings</a:t>
              </a:r>
              <a:r>
                <a:rPr lang="en-US" sz="2800" b="1" dirty="0" smtClean="0">
                  <a:solidFill>
                    <a:schemeClr val="tx2"/>
                  </a:solidFill>
                </a:rPr>
                <a:t> </a:t>
              </a:r>
              <a:endParaRPr lang="en-US" sz="2800" b="1" dirty="0">
                <a:solidFill>
                  <a:schemeClr val="tx2"/>
                </a:solidFill>
              </a:endParaRPr>
            </a:p>
          </p:txBody>
        </p:sp>
      </p:grpSp>
      <p:grpSp>
        <p:nvGrpSpPr>
          <p:cNvPr id="67" name="Group 68"/>
          <p:cNvGrpSpPr/>
          <p:nvPr>
            <p:custDataLst>
              <p:tags r:id="rId4"/>
            </p:custDataLst>
          </p:nvPr>
        </p:nvGrpSpPr>
        <p:grpSpPr>
          <a:xfrm>
            <a:off x="76200" y="4031674"/>
            <a:ext cx="2438400" cy="2510595"/>
            <a:chOff x="76200" y="3886200"/>
            <a:chExt cx="2438400" cy="2510595"/>
          </a:xfrm>
        </p:grpSpPr>
        <p:sp>
          <p:nvSpPr>
            <p:cNvPr id="68" name="TextBox 64"/>
            <p:cNvSpPr txBox="1">
              <a:spLocks noChangeArrowheads="1"/>
            </p:cNvSpPr>
            <p:nvPr/>
          </p:nvSpPr>
          <p:spPr bwMode="auto">
            <a:xfrm>
              <a:off x="76200" y="4061411"/>
              <a:ext cx="2362200" cy="2335384"/>
            </a:xfrm>
            <a:prstGeom prst="rect">
              <a:avLst/>
            </a:prstGeom>
            <a:noFill/>
            <a:ln w="15875">
              <a:solidFill>
                <a:schemeClr val="tx1"/>
              </a:solidFill>
              <a:miter lim="800000"/>
              <a:headEnd/>
              <a:tailEnd/>
            </a:ln>
          </p:spPr>
          <p:txBody>
            <a:bodyPr wrap="square">
              <a:spAutoFit/>
            </a:bodyPr>
            <a:lstStyle/>
            <a:p>
              <a:endParaRPr lang="en-US" sz="2100"/>
            </a:p>
            <a:p>
              <a:endParaRPr lang="en-US" sz="2100"/>
            </a:p>
            <a:p>
              <a:endParaRPr lang="en-US" sz="2100"/>
            </a:p>
            <a:p>
              <a:endParaRPr lang="en-US" sz="2100"/>
            </a:p>
            <a:p>
              <a:endParaRPr lang="en-US" sz="2100"/>
            </a:p>
            <a:p>
              <a:endParaRPr lang="en-US" sz="2100"/>
            </a:p>
          </p:txBody>
        </p:sp>
        <p:sp>
          <p:nvSpPr>
            <p:cNvPr id="69" name="AutoShape 9"/>
            <p:cNvSpPr>
              <a:spLocks noChangeArrowheads="1"/>
            </p:cNvSpPr>
            <p:nvPr/>
          </p:nvSpPr>
          <p:spPr bwMode="auto">
            <a:xfrm rot="16200000">
              <a:off x="165867" y="5099217"/>
              <a:ext cx="963666" cy="990600"/>
            </a:xfrm>
            <a:prstGeom prst="rightArrow">
              <a:avLst>
                <a:gd name="adj1" fmla="val 50000"/>
                <a:gd name="adj2" fmla="val 25000"/>
              </a:avLst>
            </a:prstGeom>
            <a:gradFill rotWithShape="0">
              <a:gsLst>
                <a:gs pos="0">
                  <a:srgbClr val="8488C4"/>
                </a:gs>
                <a:gs pos="53000">
                  <a:srgbClr val="D4DEFF"/>
                </a:gs>
                <a:gs pos="83000">
                  <a:srgbClr val="D4DEFF"/>
                </a:gs>
                <a:gs pos="100000">
                  <a:srgbClr val="96AB94"/>
                </a:gs>
              </a:gsLst>
              <a:lin ang="5400000" scaled="0"/>
            </a:gradFill>
            <a:ln w="9525">
              <a:solidFill>
                <a:schemeClr val="accent1"/>
              </a:solidFill>
              <a:miter lim="800000"/>
              <a:headEnd/>
              <a:tailEnd/>
            </a:ln>
          </p:spPr>
          <p:txBody>
            <a:bodyPr vert="eaVert" wrap="none" anchor="ctr"/>
            <a:lstStyle/>
            <a:p>
              <a:pPr fontAlgn="auto">
                <a:spcBef>
                  <a:spcPts val="0"/>
                </a:spcBef>
                <a:spcAft>
                  <a:spcPts val="0"/>
                </a:spcAft>
                <a:buClr>
                  <a:schemeClr val="bg1"/>
                </a:buClr>
                <a:buSzPct val="100000"/>
                <a:buFont typeface="Wingdings" pitchFamily="2" charset="2"/>
                <a:buNone/>
                <a:defRPr/>
              </a:pPr>
              <a:endParaRPr lang="ja-JP" altLang="en-US" b="0">
                <a:solidFill>
                  <a:schemeClr val="bg1"/>
                </a:solidFill>
                <a:effectLst>
                  <a:outerShdw blurRad="38100" dist="38100" dir="2700000" algn="tl">
                    <a:srgbClr val="000000"/>
                  </a:outerShdw>
                </a:effectLst>
                <a:latin typeface="+mn-lt"/>
                <a:cs typeface="+mn-cs"/>
              </a:endParaRPr>
            </a:p>
          </p:txBody>
        </p:sp>
        <p:sp>
          <p:nvSpPr>
            <p:cNvPr id="70" name="Text Box 7"/>
            <p:cNvSpPr txBox="1">
              <a:spLocks noChangeArrowheads="1"/>
            </p:cNvSpPr>
            <p:nvPr/>
          </p:nvSpPr>
          <p:spPr bwMode="auto">
            <a:xfrm>
              <a:off x="152400" y="5463106"/>
              <a:ext cx="2286000" cy="646331"/>
            </a:xfrm>
            <a:prstGeom prst="rect">
              <a:avLst/>
            </a:prstGeom>
            <a:noFill/>
            <a:ln w="9525">
              <a:noFill/>
              <a:miter lim="800000"/>
              <a:headEnd/>
              <a:tailEnd/>
            </a:ln>
            <a:effectLst>
              <a:outerShdw dist="17961" dir="2700000" algn="ctr" rotWithShape="0">
                <a:schemeClr val="tx2"/>
              </a:outerShdw>
            </a:effectLst>
          </p:spPr>
          <p:txBody>
            <a:bodyPr wrap="square">
              <a:spAutoFit/>
            </a:bodyPr>
            <a:lstStyle/>
            <a:p>
              <a:pPr fontAlgn="auto">
                <a:spcBef>
                  <a:spcPct val="50000"/>
                </a:spcBef>
                <a:spcAft>
                  <a:spcPts val="0"/>
                </a:spcAft>
                <a:defRPr/>
              </a:pPr>
              <a:r>
                <a:rPr lang="en-US" altLang="ja-JP" b="1" dirty="0">
                  <a:solidFill>
                    <a:schemeClr val="tx2"/>
                  </a:solidFill>
                  <a:latin typeface="+mn-lt"/>
                  <a:cs typeface="+mn-cs"/>
                </a:rPr>
                <a:t>IHE Call for Proposals Opens</a:t>
              </a:r>
              <a:r>
                <a:rPr lang="en-US" altLang="ja-JP" sz="1400" b="1" dirty="0">
                  <a:solidFill>
                    <a:schemeClr val="tx2"/>
                  </a:solidFill>
                  <a:latin typeface="+mn-lt"/>
                  <a:cs typeface="+mn-cs"/>
                </a:rPr>
                <a:t> </a:t>
              </a:r>
              <a:r>
                <a:rPr lang="en-US" altLang="ja-JP" sz="1100" b="1" dirty="0" smtClean="0">
                  <a:solidFill>
                    <a:schemeClr val="tx2"/>
                  </a:solidFill>
                  <a:latin typeface="+mn-lt"/>
                  <a:cs typeface="+mn-cs"/>
                </a:rPr>
                <a:t> </a:t>
              </a:r>
              <a:endParaRPr lang="en-US" altLang="ja-JP" sz="1000" b="1" dirty="0">
                <a:solidFill>
                  <a:schemeClr val="tx2"/>
                </a:solidFill>
                <a:latin typeface="+mn-lt"/>
                <a:cs typeface="+mn-cs"/>
              </a:endParaRPr>
            </a:p>
          </p:txBody>
        </p:sp>
        <p:sp>
          <p:nvSpPr>
            <p:cNvPr id="71" name="AutoShape 9"/>
            <p:cNvSpPr>
              <a:spLocks noChangeArrowheads="1"/>
            </p:cNvSpPr>
            <p:nvPr/>
          </p:nvSpPr>
          <p:spPr bwMode="auto">
            <a:xfrm rot="16200000">
              <a:off x="76200" y="3886200"/>
              <a:ext cx="1066800" cy="1066800"/>
            </a:xfrm>
            <a:prstGeom prst="rightArrow">
              <a:avLst>
                <a:gd name="adj1" fmla="val 50000"/>
                <a:gd name="adj2" fmla="val 25000"/>
              </a:avLst>
            </a:prstGeom>
            <a:gradFill rotWithShape="0">
              <a:gsLst>
                <a:gs pos="0">
                  <a:srgbClr val="8488C4"/>
                </a:gs>
                <a:gs pos="53000">
                  <a:srgbClr val="D4DEFF"/>
                </a:gs>
                <a:gs pos="83000">
                  <a:srgbClr val="D4DEFF"/>
                </a:gs>
                <a:gs pos="100000">
                  <a:srgbClr val="96AB94"/>
                </a:gs>
              </a:gsLst>
              <a:lin ang="5400000" scaled="0"/>
            </a:gradFill>
            <a:ln w="9525">
              <a:solidFill>
                <a:schemeClr val="accent1"/>
              </a:solidFill>
              <a:miter lim="800000"/>
              <a:headEnd/>
              <a:tailEnd/>
            </a:ln>
          </p:spPr>
          <p:txBody>
            <a:bodyPr vert="eaVert" wrap="none" anchor="ctr"/>
            <a:lstStyle/>
            <a:p>
              <a:pPr fontAlgn="auto">
                <a:spcBef>
                  <a:spcPts val="0"/>
                </a:spcBef>
                <a:spcAft>
                  <a:spcPts val="0"/>
                </a:spcAft>
                <a:buClr>
                  <a:schemeClr val="bg1"/>
                </a:buClr>
                <a:buSzPct val="100000"/>
                <a:buFont typeface="Wingdings" pitchFamily="2" charset="2"/>
                <a:buNone/>
                <a:defRPr/>
              </a:pPr>
              <a:endParaRPr lang="ja-JP" altLang="en-US" b="0">
                <a:solidFill>
                  <a:schemeClr val="bg1"/>
                </a:solidFill>
                <a:effectLst>
                  <a:outerShdw blurRad="38100" dist="38100" dir="2700000" algn="tl">
                    <a:srgbClr val="000000"/>
                  </a:outerShdw>
                </a:effectLst>
                <a:latin typeface="+mn-lt"/>
                <a:cs typeface="+mn-cs"/>
              </a:endParaRPr>
            </a:p>
          </p:txBody>
        </p:sp>
        <p:sp>
          <p:nvSpPr>
            <p:cNvPr id="72" name="TextBox 71"/>
            <p:cNvSpPr txBox="1"/>
            <p:nvPr/>
          </p:nvSpPr>
          <p:spPr>
            <a:xfrm>
              <a:off x="152400" y="4324230"/>
              <a:ext cx="2362200" cy="646331"/>
            </a:xfrm>
            <a:prstGeom prst="rect">
              <a:avLst/>
            </a:prstGeom>
            <a:noFill/>
            <a:ln>
              <a:noFill/>
            </a:ln>
          </p:spPr>
          <p:txBody>
            <a:bodyPr>
              <a:spAutoFit/>
            </a:bodyPr>
            <a:lstStyle/>
            <a:p>
              <a:pPr fontAlgn="auto">
                <a:spcBef>
                  <a:spcPct val="50000"/>
                </a:spcBef>
                <a:spcAft>
                  <a:spcPts val="0"/>
                </a:spcAft>
                <a:defRPr/>
              </a:pPr>
              <a:r>
                <a:rPr lang="en-US" altLang="ja-JP" b="1" dirty="0">
                  <a:solidFill>
                    <a:schemeClr val="tx2"/>
                  </a:solidFill>
                  <a:effectLst>
                    <a:outerShdw blurRad="38100" dist="38100" dir="2700000" algn="tl">
                      <a:srgbClr val="000000">
                        <a:alpha val="43137"/>
                      </a:srgbClr>
                    </a:outerShdw>
                  </a:effectLst>
                  <a:latin typeface="+mn-lt"/>
                </a:rPr>
                <a:t>Profile Selection by Committees  </a:t>
              </a:r>
              <a:endParaRPr lang="en-US" altLang="ja-JP" sz="1100" b="1" dirty="0">
                <a:solidFill>
                  <a:schemeClr val="tx2"/>
                </a:solidFill>
                <a:effectLst>
                  <a:outerShdw blurRad="38100" dist="38100" dir="2700000" algn="tl">
                    <a:srgbClr val="000000">
                      <a:alpha val="43137"/>
                    </a:srgbClr>
                  </a:outerShdw>
                </a:effectLst>
                <a:latin typeface="+mn-lt"/>
              </a:endParaRPr>
            </a:p>
          </p:txBody>
        </p:sp>
        <p:sp>
          <p:nvSpPr>
            <p:cNvPr id="73" name="Rectangle 72"/>
            <p:cNvSpPr/>
            <p:nvPr/>
          </p:nvSpPr>
          <p:spPr>
            <a:xfrm>
              <a:off x="1098000" y="5943600"/>
              <a:ext cx="1322285" cy="369332"/>
            </a:xfrm>
            <a:prstGeom prst="rect">
              <a:avLst/>
            </a:prstGeom>
          </p:spPr>
          <p:txBody>
            <a:bodyPr wrap="none">
              <a:spAutoFit/>
            </a:bodyPr>
            <a:lstStyle/>
            <a:p>
              <a:pPr algn="r"/>
              <a:r>
                <a:rPr lang="en-US" b="1" dirty="0" smtClean="0">
                  <a:solidFill>
                    <a:schemeClr val="tx2"/>
                  </a:solidFill>
                  <a:latin typeface="+mn-lt"/>
                </a:rPr>
                <a:t>months 1-5 </a:t>
              </a:r>
              <a:endParaRPr lang="en-US" b="1" dirty="0">
                <a:solidFill>
                  <a:schemeClr val="tx2"/>
                </a:solidFill>
                <a:latin typeface="+mn-lt"/>
              </a:endParaRPr>
            </a:p>
          </p:txBody>
        </p:sp>
      </p:grpSp>
      <p:grpSp>
        <p:nvGrpSpPr>
          <p:cNvPr id="74" name="Group 47"/>
          <p:cNvGrpSpPr/>
          <p:nvPr>
            <p:custDataLst>
              <p:tags r:id="rId5"/>
            </p:custDataLst>
          </p:nvPr>
        </p:nvGrpSpPr>
        <p:grpSpPr>
          <a:xfrm>
            <a:off x="4848225" y="145474"/>
            <a:ext cx="4524375" cy="2946400"/>
            <a:chOff x="4848225" y="0"/>
            <a:chExt cx="4524375" cy="2946400"/>
          </a:xfrm>
        </p:grpSpPr>
        <p:grpSp>
          <p:nvGrpSpPr>
            <p:cNvPr id="75" name="Group 70"/>
            <p:cNvGrpSpPr/>
            <p:nvPr/>
          </p:nvGrpSpPr>
          <p:grpSpPr>
            <a:xfrm>
              <a:off x="4848225" y="0"/>
              <a:ext cx="4295775" cy="2946400"/>
              <a:chOff x="4695825" y="-50800"/>
              <a:chExt cx="4295775" cy="2946400"/>
            </a:xfrm>
          </p:grpSpPr>
          <p:sp>
            <p:nvSpPr>
              <p:cNvPr id="82" name="Rectangle 81"/>
              <p:cNvSpPr/>
              <p:nvPr/>
            </p:nvSpPr>
            <p:spPr>
              <a:xfrm>
                <a:off x="4800600" y="-50800"/>
                <a:ext cx="4191000" cy="2946400"/>
              </a:xfrm>
              <a:prstGeom prst="rect">
                <a:avLst/>
              </a:prstGeom>
              <a:noFill/>
            </p:spPr>
          </p:sp>
          <p:sp>
            <p:nvSpPr>
              <p:cNvPr id="83" name="Shape 82"/>
              <p:cNvSpPr/>
              <p:nvPr/>
            </p:nvSpPr>
            <p:spPr>
              <a:xfrm rot="2281653">
                <a:off x="4695825" y="184686"/>
                <a:ext cx="4191000" cy="2331479"/>
              </a:xfrm>
              <a:prstGeom prst="swooshArrow">
                <a:avLst>
                  <a:gd name="adj1" fmla="val 25000"/>
                  <a:gd name="adj2" fmla="val 25000"/>
                </a:avLst>
              </a:prstGeom>
              <a:gradFill rotWithShape="0">
                <a:gsLst>
                  <a:gs pos="0">
                    <a:srgbClr val="8488C4"/>
                  </a:gs>
                  <a:gs pos="53000">
                    <a:srgbClr val="D4DEFF"/>
                  </a:gs>
                  <a:gs pos="83000">
                    <a:srgbClr val="D4DEFF"/>
                  </a:gs>
                  <a:gs pos="100000">
                    <a:srgbClr val="96AB94"/>
                  </a:gs>
                </a:gsLst>
                <a:lin ang="5400000" scaled="0"/>
              </a:gra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4" name="Oval 83"/>
              <p:cNvSpPr/>
              <p:nvPr/>
            </p:nvSpPr>
            <p:spPr>
              <a:xfrm>
                <a:off x="5867399" y="838201"/>
                <a:ext cx="310134" cy="31013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5" name="Freeform 84"/>
              <p:cNvSpPr/>
              <p:nvPr/>
            </p:nvSpPr>
            <p:spPr>
              <a:xfrm>
                <a:off x="6857995" y="914409"/>
                <a:ext cx="2133604" cy="1933098"/>
              </a:xfrm>
              <a:custGeom>
                <a:avLst/>
                <a:gdLst>
                  <a:gd name="connsiteX0" fmla="*/ 322189 w 2133604"/>
                  <a:gd name="connsiteY0" fmla="*/ 0 h 1933098"/>
                  <a:gd name="connsiteX1" fmla="*/ 2133604 w 2133604"/>
                  <a:gd name="connsiteY1" fmla="*/ 0 h 1933098"/>
                  <a:gd name="connsiteX2" fmla="*/ 2133604 w 2133604"/>
                  <a:gd name="connsiteY2" fmla="*/ 0 h 1933098"/>
                  <a:gd name="connsiteX3" fmla="*/ 2133604 w 2133604"/>
                  <a:gd name="connsiteY3" fmla="*/ 0 h 1933098"/>
                  <a:gd name="connsiteX4" fmla="*/ 2133604 w 2133604"/>
                  <a:gd name="connsiteY4" fmla="*/ 1610909 h 1933098"/>
                  <a:gd name="connsiteX5" fmla="*/ 2039237 w 2133604"/>
                  <a:gd name="connsiteY5" fmla="*/ 1838731 h 1933098"/>
                  <a:gd name="connsiteX6" fmla="*/ 1811415 w 2133604"/>
                  <a:gd name="connsiteY6" fmla="*/ 1933098 h 1933098"/>
                  <a:gd name="connsiteX7" fmla="*/ 0 w 2133604"/>
                  <a:gd name="connsiteY7" fmla="*/ 1933098 h 1933098"/>
                  <a:gd name="connsiteX8" fmla="*/ 0 w 2133604"/>
                  <a:gd name="connsiteY8" fmla="*/ 1933098 h 1933098"/>
                  <a:gd name="connsiteX9" fmla="*/ 0 w 2133604"/>
                  <a:gd name="connsiteY9" fmla="*/ 1933098 h 1933098"/>
                  <a:gd name="connsiteX10" fmla="*/ 0 w 2133604"/>
                  <a:gd name="connsiteY10" fmla="*/ 322189 h 1933098"/>
                  <a:gd name="connsiteX11" fmla="*/ 94367 w 2133604"/>
                  <a:gd name="connsiteY11" fmla="*/ 94367 h 1933098"/>
                  <a:gd name="connsiteX12" fmla="*/ 322189 w 2133604"/>
                  <a:gd name="connsiteY12" fmla="*/ 0 h 1933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3604" h="1933098">
                    <a:moveTo>
                      <a:pt x="322189" y="0"/>
                    </a:moveTo>
                    <a:lnTo>
                      <a:pt x="2133604" y="0"/>
                    </a:lnTo>
                    <a:lnTo>
                      <a:pt x="2133604" y="0"/>
                    </a:lnTo>
                    <a:lnTo>
                      <a:pt x="2133604" y="0"/>
                    </a:lnTo>
                    <a:lnTo>
                      <a:pt x="2133604" y="1610909"/>
                    </a:lnTo>
                    <a:cubicBezTo>
                      <a:pt x="2133604" y="1696359"/>
                      <a:pt x="2099659" y="1778309"/>
                      <a:pt x="2039237" y="1838731"/>
                    </a:cubicBezTo>
                    <a:cubicBezTo>
                      <a:pt x="1978815" y="1899153"/>
                      <a:pt x="1896865" y="1933098"/>
                      <a:pt x="1811415" y="1933098"/>
                    </a:cubicBezTo>
                    <a:lnTo>
                      <a:pt x="0" y="1933098"/>
                    </a:lnTo>
                    <a:lnTo>
                      <a:pt x="0" y="1933098"/>
                    </a:lnTo>
                    <a:lnTo>
                      <a:pt x="0" y="1933098"/>
                    </a:lnTo>
                    <a:lnTo>
                      <a:pt x="0" y="322189"/>
                    </a:lnTo>
                    <a:cubicBezTo>
                      <a:pt x="0" y="236739"/>
                      <a:pt x="33945" y="154789"/>
                      <a:pt x="94367" y="94367"/>
                    </a:cubicBezTo>
                    <a:cubicBezTo>
                      <a:pt x="154789" y="33945"/>
                      <a:pt x="236739" y="0"/>
                      <a:pt x="322189" y="0"/>
                    </a:cubicBez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4366" tIns="94366" rIns="258700" bIns="94366" numCol="1" spcCol="1270" anchor="t" anchorCtr="0">
                <a:noAutofit/>
              </a:bodyPr>
              <a:lstStyle/>
              <a:p>
                <a:pPr lvl="0" algn="l" defTabSz="889000">
                  <a:lnSpc>
                    <a:spcPct val="90000"/>
                  </a:lnSpc>
                  <a:spcBef>
                    <a:spcPct val="0"/>
                  </a:spcBef>
                  <a:spcAft>
                    <a:spcPct val="35000"/>
                  </a:spcAft>
                </a:pPr>
                <a:r>
                  <a:rPr lang="en-US" sz="2000" b="1" kern="1200" dirty="0" smtClean="0">
                    <a:solidFill>
                      <a:schemeClr val="accent2"/>
                    </a:solidFill>
                    <a:effectLst>
                      <a:outerShdw blurRad="38100" dist="38100" dir="2700000" algn="tl">
                        <a:srgbClr val="000000">
                          <a:alpha val="43137"/>
                        </a:srgbClr>
                      </a:outerShdw>
                    </a:effectLst>
                  </a:rPr>
                  <a:t>        </a:t>
                </a:r>
              </a:p>
            </p:txBody>
          </p:sp>
        </p:grpSp>
        <p:sp>
          <p:nvSpPr>
            <p:cNvPr id="76" name="TextBox 75"/>
            <p:cNvSpPr txBox="1"/>
            <p:nvPr/>
          </p:nvSpPr>
          <p:spPr>
            <a:xfrm>
              <a:off x="4953000" y="152400"/>
              <a:ext cx="4038600" cy="2308324"/>
            </a:xfrm>
            <a:prstGeom prst="rect">
              <a:avLst/>
            </a:prstGeom>
            <a:noFill/>
            <a:ln>
              <a:solidFill>
                <a:schemeClr val="tx1"/>
              </a:solidFill>
            </a:ln>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77" name="Oval 76"/>
            <p:cNvSpPr/>
            <p:nvPr/>
          </p:nvSpPr>
          <p:spPr>
            <a:xfrm>
              <a:off x="7010400" y="1066800"/>
              <a:ext cx="272415" cy="27241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pic>
          <p:nvPicPr>
            <p:cNvPr id="78" name="Picture 77" descr="computer-testing-center-12-3.JPG"/>
            <p:cNvPicPr>
              <a:picLocks noChangeAspect="1"/>
            </p:cNvPicPr>
            <p:nvPr/>
          </p:nvPicPr>
          <p:blipFill>
            <a:blip r:embed="rId11" cstate="print"/>
            <a:stretch>
              <a:fillRect/>
            </a:stretch>
          </p:blipFill>
          <p:spPr>
            <a:xfrm>
              <a:off x="5181600" y="762000"/>
              <a:ext cx="1721225" cy="1143001"/>
            </a:xfrm>
            <a:prstGeom prst="rect">
              <a:avLst/>
            </a:prstGeom>
          </p:spPr>
        </p:pic>
        <p:sp>
          <p:nvSpPr>
            <p:cNvPr id="79" name="TextBox 78"/>
            <p:cNvSpPr txBox="1"/>
            <p:nvPr/>
          </p:nvSpPr>
          <p:spPr>
            <a:xfrm>
              <a:off x="5181600" y="2057400"/>
              <a:ext cx="1752600" cy="369332"/>
            </a:xfrm>
            <a:prstGeom prst="rect">
              <a:avLst/>
            </a:prstGeom>
            <a:noFill/>
          </p:spPr>
          <p:txBody>
            <a:bodyPr wrap="square" rtlCol="0">
              <a:spAutoFit/>
            </a:bodyPr>
            <a:lstStyle/>
            <a:p>
              <a:pPr algn="ctr"/>
              <a:r>
                <a:rPr lang="en-US" b="1" dirty="0" smtClean="0">
                  <a:solidFill>
                    <a:schemeClr val="tx2"/>
                  </a:solidFill>
                  <a:latin typeface="+mn-lt"/>
                </a:rPr>
                <a:t>months 14-18 </a:t>
              </a:r>
              <a:endParaRPr lang="en-US" b="1" dirty="0">
                <a:solidFill>
                  <a:schemeClr val="tx2"/>
                </a:solidFill>
                <a:latin typeface="+mn-lt"/>
              </a:endParaRPr>
            </a:p>
          </p:txBody>
        </p:sp>
        <p:sp>
          <p:nvSpPr>
            <p:cNvPr id="80" name="TextBox 79"/>
            <p:cNvSpPr txBox="1"/>
            <p:nvPr/>
          </p:nvSpPr>
          <p:spPr>
            <a:xfrm>
              <a:off x="7086600" y="1371600"/>
              <a:ext cx="2286000" cy="923330"/>
            </a:xfrm>
            <a:prstGeom prst="rect">
              <a:avLst/>
            </a:prstGeom>
            <a:noFill/>
          </p:spPr>
          <p:txBody>
            <a:bodyPr wrap="square" rtlCol="0">
              <a:spAutoFit/>
            </a:bodyPr>
            <a:lstStyle/>
            <a:p>
              <a:pPr lvl="0"/>
              <a:r>
                <a:rPr lang="en-US" b="1" dirty="0" smtClean="0">
                  <a:solidFill>
                    <a:schemeClr val="tx2"/>
                  </a:solidFill>
                  <a:effectLst>
                    <a:outerShdw blurRad="38100" dist="38100" dir="2700000" algn="tl">
                      <a:srgbClr val="000000">
                        <a:alpha val="43137"/>
                      </a:srgbClr>
                    </a:outerShdw>
                  </a:effectLst>
                </a:rPr>
                <a:t>Publish in IHE’s Product Registry</a:t>
              </a:r>
            </a:p>
            <a:p>
              <a:endParaRPr lang="en-US" dirty="0">
                <a:solidFill>
                  <a:schemeClr val="tx2"/>
                </a:solidFill>
              </a:endParaRPr>
            </a:p>
          </p:txBody>
        </p:sp>
        <p:sp>
          <p:nvSpPr>
            <p:cNvPr id="81" name="TextBox 80"/>
            <p:cNvSpPr txBox="1"/>
            <p:nvPr/>
          </p:nvSpPr>
          <p:spPr>
            <a:xfrm>
              <a:off x="5029200" y="228600"/>
              <a:ext cx="4114800" cy="461665"/>
            </a:xfrm>
            <a:prstGeom prst="rect">
              <a:avLst/>
            </a:prstGeom>
            <a:noFill/>
          </p:spPr>
          <p:txBody>
            <a:bodyPr wrap="square" rtlCol="0">
              <a:spAutoFit/>
            </a:bodyPr>
            <a:lstStyle/>
            <a:p>
              <a:r>
                <a:rPr lang="en-US" sz="2400" b="1" dirty="0" smtClean="0">
                  <a:solidFill>
                    <a:schemeClr val="tx2"/>
                  </a:solidFill>
                  <a:effectLst>
                    <a:outerShdw blurRad="38100" dist="38100" dir="2700000" algn="tl">
                      <a:srgbClr val="000000">
                        <a:alpha val="43137"/>
                      </a:srgbClr>
                    </a:outerShdw>
                  </a:effectLst>
                </a:rPr>
                <a:t>Test at IHE </a:t>
              </a:r>
              <a:r>
                <a:rPr lang="en-US" sz="2400" b="1" dirty="0" err="1" smtClean="0">
                  <a:solidFill>
                    <a:schemeClr val="tx2"/>
                  </a:solidFill>
                  <a:effectLst>
                    <a:outerShdw blurRad="38100" dist="38100" dir="2700000" algn="tl">
                      <a:srgbClr val="000000">
                        <a:alpha val="43137"/>
                      </a:srgbClr>
                    </a:outerShdw>
                  </a:effectLst>
                </a:rPr>
                <a:t>Connectathons</a:t>
              </a:r>
              <a:endParaRPr lang="en-US" sz="2400" b="1" dirty="0">
                <a:solidFill>
                  <a:schemeClr val="tx2"/>
                </a:solidFill>
                <a:effectLst>
                  <a:outerShdw blurRad="38100" dist="38100" dir="2700000" algn="tl">
                    <a:srgbClr val="000000">
                      <a:alpha val="43137"/>
                    </a:srgbClr>
                  </a:outerShdw>
                </a:effectLst>
              </a:endParaRPr>
            </a:p>
          </p:txBody>
        </p:sp>
      </p:grpSp>
      <p:grpSp>
        <p:nvGrpSpPr>
          <p:cNvPr id="86" name="Group 50"/>
          <p:cNvGrpSpPr/>
          <p:nvPr>
            <p:custDataLst>
              <p:tags r:id="rId6"/>
            </p:custDataLst>
          </p:nvPr>
        </p:nvGrpSpPr>
        <p:grpSpPr>
          <a:xfrm>
            <a:off x="-228600" y="297874"/>
            <a:ext cx="5715000" cy="3693319"/>
            <a:chOff x="-228600" y="152400"/>
            <a:chExt cx="5867400" cy="3693319"/>
          </a:xfrm>
        </p:grpSpPr>
        <p:grpSp>
          <p:nvGrpSpPr>
            <p:cNvPr id="87" name="Group 48"/>
            <p:cNvGrpSpPr/>
            <p:nvPr/>
          </p:nvGrpSpPr>
          <p:grpSpPr>
            <a:xfrm>
              <a:off x="-228600" y="152400"/>
              <a:ext cx="5867400" cy="3693319"/>
              <a:chOff x="-228600" y="152400"/>
              <a:chExt cx="5867400" cy="3693319"/>
            </a:xfrm>
          </p:grpSpPr>
          <p:graphicFrame>
            <p:nvGraphicFramePr>
              <p:cNvPr id="90" name="Diagram 89"/>
              <p:cNvGraphicFramePr/>
              <p:nvPr/>
            </p:nvGraphicFramePr>
            <p:xfrm>
              <a:off x="0" y="609600"/>
              <a:ext cx="5105399" cy="312419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91" name="Group 69"/>
              <p:cNvGrpSpPr/>
              <p:nvPr/>
            </p:nvGrpSpPr>
            <p:grpSpPr>
              <a:xfrm>
                <a:off x="-228600" y="152400"/>
                <a:ext cx="5867400" cy="3693319"/>
                <a:chOff x="-228600" y="152400"/>
                <a:chExt cx="5867400" cy="3693319"/>
              </a:xfrm>
            </p:grpSpPr>
            <p:sp>
              <p:nvSpPr>
                <p:cNvPr id="93" name="TextBox 92"/>
                <p:cNvSpPr txBox="1"/>
                <p:nvPr/>
              </p:nvSpPr>
              <p:spPr>
                <a:xfrm>
                  <a:off x="76200" y="152400"/>
                  <a:ext cx="4800600" cy="3693319"/>
                </a:xfrm>
                <a:prstGeom prst="rect">
                  <a:avLst/>
                </a:prstGeom>
                <a:noFill/>
                <a:ln>
                  <a:solidFill>
                    <a:schemeClr val="tx1"/>
                  </a:solidFill>
                </a:ln>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94" name="TextBox 93"/>
                <p:cNvSpPr txBox="1"/>
                <p:nvPr/>
              </p:nvSpPr>
              <p:spPr>
                <a:xfrm>
                  <a:off x="-228600" y="224135"/>
                  <a:ext cx="4572000" cy="461665"/>
                </a:xfrm>
                <a:prstGeom prst="rect">
                  <a:avLst/>
                </a:prstGeom>
                <a:noFill/>
                <a:ln>
                  <a:noFill/>
                </a:ln>
              </p:spPr>
              <p:txBody>
                <a:bodyPr wrap="square" rtlCol="0">
                  <a:spAutoFit/>
                </a:bodyPr>
                <a:lstStyle/>
                <a:p>
                  <a:pPr algn="ctr"/>
                  <a:r>
                    <a:rPr lang="en-US" sz="2400" b="1" dirty="0" smtClean="0">
                      <a:solidFill>
                        <a:schemeClr val="tx2"/>
                      </a:solidFill>
                      <a:effectLst>
                        <a:outerShdw blurRad="38100" dist="38100" dir="2700000" algn="tl">
                          <a:srgbClr val="000000">
                            <a:alpha val="43137"/>
                          </a:srgbClr>
                        </a:outerShdw>
                      </a:effectLst>
                    </a:rPr>
                    <a:t>IHE Profiles Drafted &amp; Revised</a:t>
                  </a:r>
                  <a:endParaRPr lang="en-US" sz="2400" b="1" dirty="0">
                    <a:solidFill>
                      <a:schemeClr val="tx2"/>
                    </a:solidFill>
                    <a:effectLst>
                      <a:outerShdw blurRad="38100" dist="38100" dir="2700000" algn="tl">
                        <a:srgbClr val="000000">
                          <a:alpha val="43137"/>
                        </a:srgbClr>
                      </a:outerShdw>
                    </a:effectLst>
                  </a:endParaRPr>
                </a:p>
              </p:txBody>
            </p:sp>
            <p:sp>
              <p:nvSpPr>
                <p:cNvPr id="95" name="Rectangle 94"/>
                <p:cNvSpPr/>
                <p:nvPr/>
              </p:nvSpPr>
              <p:spPr>
                <a:xfrm>
                  <a:off x="2964619" y="3352800"/>
                  <a:ext cx="1477685" cy="369332"/>
                </a:xfrm>
                <a:prstGeom prst="rect">
                  <a:avLst/>
                </a:prstGeom>
              </p:spPr>
              <p:txBody>
                <a:bodyPr wrap="none">
                  <a:spAutoFit/>
                </a:bodyPr>
                <a:lstStyle/>
                <a:p>
                  <a:pPr algn="r"/>
                  <a:r>
                    <a:rPr lang="en-US" b="1" dirty="0" smtClean="0">
                      <a:solidFill>
                        <a:schemeClr val="tx2"/>
                      </a:solidFill>
                      <a:latin typeface="+mn-lt"/>
                    </a:rPr>
                    <a:t>months 6-13 </a:t>
                  </a:r>
                  <a:endParaRPr lang="en-US" b="1" dirty="0">
                    <a:solidFill>
                      <a:schemeClr val="tx2"/>
                    </a:solidFill>
                    <a:latin typeface="+mn-lt"/>
                  </a:endParaRPr>
                </a:p>
              </p:txBody>
            </p:sp>
            <p:pic>
              <p:nvPicPr>
                <p:cNvPr id="96" name="Picture 41" descr="CVIS-feature.jpg                                               0001033ATracy                          ABA78158:"/>
                <p:cNvPicPr>
                  <a:picLocks noChangeAspect="1" noChangeArrowheads="1"/>
                </p:cNvPicPr>
                <p:nvPr/>
              </p:nvPicPr>
              <p:blipFill>
                <a:blip r:embed="rId17" r:link="rId18" cstate="print">
                  <a:clrChange>
                    <a:clrFrom>
                      <a:srgbClr val="000000"/>
                    </a:clrFrom>
                    <a:clrTo>
                      <a:srgbClr val="000000">
                        <a:alpha val="0"/>
                      </a:srgbClr>
                    </a:clrTo>
                  </a:clrChange>
                </a:blip>
                <a:srcRect/>
                <a:stretch>
                  <a:fillRect/>
                </a:stretch>
              </p:blipFill>
              <p:spPr bwMode="auto">
                <a:xfrm>
                  <a:off x="228600" y="990600"/>
                  <a:ext cx="1600200" cy="1299601"/>
                </a:xfrm>
                <a:prstGeom prst="rect">
                  <a:avLst/>
                </a:prstGeom>
                <a:noFill/>
                <a:ln w="9525">
                  <a:noFill/>
                  <a:miter lim="800000"/>
                  <a:headEnd/>
                  <a:tailEnd/>
                </a:ln>
              </p:spPr>
            </p:pic>
            <p:sp>
              <p:nvSpPr>
                <p:cNvPr id="97" name="TextBox 96"/>
                <p:cNvSpPr txBox="1"/>
                <p:nvPr/>
              </p:nvSpPr>
              <p:spPr>
                <a:xfrm>
                  <a:off x="2971800" y="1447800"/>
                  <a:ext cx="2667000" cy="1200329"/>
                </a:xfrm>
                <a:prstGeom prst="rect">
                  <a:avLst/>
                </a:prstGeom>
                <a:noFill/>
              </p:spPr>
              <p:txBody>
                <a:bodyPr wrap="square" rtlCol="0">
                  <a:spAutoFit/>
                </a:bodyPr>
                <a:lstStyle/>
                <a:p>
                  <a:pPr lvl="0"/>
                  <a:r>
                    <a:rPr lang="en-US" b="1" dirty="0" smtClean="0">
                      <a:solidFill>
                        <a:schemeClr val="tx2"/>
                      </a:solidFill>
                      <a:effectLst>
                        <a:outerShdw blurRad="38100" dist="38100" dir="2700000" algn="tl">
                          <a:srgbClr val="000000">
                            <a:alpha val="43137"/>
                          </a:srgbClr>
                        </a:outerShdw>
                      </a:effectLst>
                    </a:rPr>
                    <a:t>Trial </a:t>
                  </a:r>
                </a:p>
                <a:p>
                  <a:pPr lvl="0"/>
                  <a:r>
                    <a:rPr lang="en-US" b="1" dirty="0" smtClean="0">
                      <a:solidFill>
                        <a:schemeClr val="tx2"/>
                      </a:solidFill>
                      <a:effectLst>
                        <a:outerShdw blurRad="38100" dist="38100" dir="2700000" algn="tl">
                          <a:srgbClr val="000000">
                            <a:alpha val="43137"/>
                          </a:srgbClr>
                        </a:outerShdw>
                      </a:effectLst>
                    </a:rPr>
                    <a:t>Implementation </a:t>
                  </a:r>
                </a:p>
                <a:p>
                  <a:pPr lvl="0"/>
                  <a:r>
                    <a:rPr lang="en-US" b="1" dirty="0" smtClean="0">
                      <a:solidFill>
                        <a:schemeClr val="tx2"/>
                      </a:solidFill>
                      <a:effectLst>
                        <a:outerShdw blurRad="38100" dist="38100" dir="2700000" algn="tl">
                          <a:srgbClr val="000000">
                            <a:alpha val="43137"/>
                          </a:srgbClr>
                        </a:outerShdw>
                      </a:effectLst>
                    </a:rPr>
                    <a:t>Posted</a:t>
                  </a:r>
                </a:p>
                <a:p>
                  <a:endParaRPr lang="en-US" dirty="0"/>
                </a:p>
              </p:txBody>
            </p:sp>
          </p:grpSp>
          <p:pic>
            <p:nvPicPr>
              <p:cNvPr id="92" name="Picture 3" descr="C:\Documents and Settings\croth\Local Settings\Temporary Internet Files\Content.IE5\NBZ3FBC0\MC900432645[1].png"/>
              <p:cNvPicPr>
                <a:picLocks noChangeAspect="1" noChangeArrowheads="1"/>
              </p:cNvPicPr>
              <p:nvPr/>
            </p:nvPicPr>
            <p:blipFill>
              <a:blip r:embed="rId19" cstate="print"/>
              <a:srcRect/>
              <a:stretch>
                <a:fillRect/>
              </a:stretch>
            </p:blipFill>
            <p:spPr bwMode="auto">
              <a:xfrm rot="19730661">
                <a:off x="3857405" y="488196"/>
                <a:ext cx="1091231" cy="1371185"/>
              </a:xfrm>
              <a:prstGeom prst="rect">
                <a:avLst/>
              </a:prstGeom>
              <a:noFill/>
            </p:spPr>
          </p:pic>
        </p:grpSp>
        <p:sp>
          <p:nvSpPr>
            <p:cNvPr id="88" name="TextBox 87"/>
            <p:cNvSpPr txBox="1"/>
            <p:nvPr/>
          </p:nvSpPr>
          <p:spPr>
            <a:xfrm>
              <a:off x="1752600" y="1981200"/>
              <a:ext cx="1676400" cy="923330"/>
            </a:xfrm>
            <a:prstGeom prst="rect">
              <a:avLst/>
            </a:prstGeom>
            <a:noFill/>
          </p:spPr>
          <p:txBody>
            <a:bodyPr wrap="square" rtlCol="0">
              <a:spAutoFit/>
            </a:bodyPr>
            <a:lstStyle/>
            <a:p>
              <a:r>
                <a:rPr lang="en-US" b="1" dirty="0" smtClean="0">
                  <a:solidFill>
                    <a:schemeClr val="tx2"/>
                  </a:solidFill>
                  <a:effectLst>
                    <a:outerShdw blurRad="38100" dist="38100" dir="2700000" algn="tl">
                      <a:srgbClr val="000000">
                        <a:alpha val="43137"/>
                      </a:srgbClr>
                    </a:outerShdw>
                  </a:effectLst>
                </a:rPr>
                <a:t>Published</a:t>
              </a:r>
            </a:p>
            <a:p>
              <a:r>
                <a:rPr lang="en-US" b="1" dirty="0" smtClean="0">
                  <a:solidFill>
                    <a:schemeClr val="tx2"/>
                  </a:solidFill>
                  <a:effectLst>
                    <a:outerShdw blurRad="38100" dist="38100" dir="2700000" algn="tl">
                      <a:srgbClr val="000000">
                        <a:alpha val="43137"/>
                      </a:srgbClr>
                    </a:outerShdw>
                  </a:effectLst>
                </a:rPr>
                <a:t>For Public</a:t>
              </a:r>
            </a:p>
            <a:p>
              <a:r>
                <a:rPr lang="en-US" b="1" dirty="0" smtClean="0">
                  <a:solidFill>
                    <a:schemeClr val="tx2"/>
                  </a:solidFill>
                  <a:effectLst>
                    <a:outerShdw blurRad="38100" dist="38100" dir="2700000" algn="tl">
                      <a:srgbClr val="000000">
                        <a:alpha val="43137"/>
                      </a:srgbClr>
                    </a:outerShdw>
                  </a:effectLst>
                </a:rPr>
                <a:t>Comment</a:t>
              </a:r>
              <a:endParaRPr lang="en-US" b="1" dirty="0">
                <a:solidFill>
                  <a:schemeClr val="tx2"/>
                </a:solidFill>
                <a:effectLst>
                  <a:outerShdw blurRad="38100" dist="38100" dir="2700000" algn="tl">
                    <a:srgbClr val="000000">
                      <a:alpha val="43137"/>
                    </a:srgbClr>
                  </a:outerShdw>
                </a:effectLst>
              </a:endParaRPr>
            </a:p>
          </p:txBody>
        </p:sp>
        <p:sp>
          <p:nvSpPr>
            <p:cNvPr id="89" name="TextBox 88"/>
            <p:cNvSpPr txBox="1"/>
            <p:nvPr/>
          </p:nvSpPr>
          <p:spPr>
            <a:xfrm>
              <a:off x="838200" y="2895600"/>
              <a:ext cx="1981200" cy="923330"/>
            </a:xfrm>
            <a:prstGeom prst="rect">
              <a:avLst/>
            </a:prstGeom>
            <a:noFill/>
          </p:spPr>
          <p:txBody>
            <a:bodyPr wrap="square" rtlCol="0">
              <a:spAutoFit/>
            </a:bodyPr>
            <a:lstStyle/>
            <a:p>
              <a:r>
                <a:rPr lang="en-US" b="1" dirty="0" smtClean="0">
                  <a:solidFill>
                    <a:schemeClr val="tx2"/>
                  </a:solidFill>
                  <a:effectLst>
                    <a:outerShdw blurRad="38100" dist="38100" dir="2700000" algn="tl">
                      <a:srgbClr val="000000">
                        <a:alpha val="43137"/>
                      </a:srgbClr>
                    </a:outerShdw>
                  </a:effectLst>
                </a:rPr>
                <a:t>IHE Technical </a:t>
              </a:r>
            </a:p>
            <a:p>
              <a:r>
                <a:rPr lang="en-US" b="1" dirty="0" smtClean="0">
                  <a:solidFill>
                    <a:schemeClr val="tx2"/>
                  </a:solidFill>
                  <a:effectLst>
                    <a:outerShdw blurRad="38100" dist="38100" dir="2700000" algn="tl">
                      <a:srgbClr val="000000">
                        <a:alpha val="43137"/>
                      </a:srgbClr>
                    </a:outerShdw>
                  </a:effectLst>
                </a:rPr>
                <a:t>Framework </a:t>
              </a:r>
              <a:br>
                <a:rPr lang="en-US" b="1" dirty="0" smtClean="0">
                  <a:solidFill>
                    <a:schemeClr val="tx2"/>
                  </a:solidFill>
                  <a:effectLst>
                    <a:outerShdw blurRad="38100" dist="38100" dir="2700000" algn="tl">
                      <a:srgbClr val="000000">
                        <a:alpha val="43137"/>
                      </a:srgbClr>
                    </a:outerShdw>
                  </a:effectLst>
                </a:rPr>
              </a:br>
              <a:r>
                <a:rPr lang="en-US" b="1" dirty="0" smtClean="0">
                  <a:solidFill>
                    <a:schemeClr val="tx2"/>
                  </a:solidFill>
                  <a:effectLst>
                    <a:outerShdw blurRad="38100" dist="38100" dir="2700000" algn="tl">
                      <a:srgbClr val="000000">
                        <a:alpha val="43137"/>
                      </a:srgbClr>
                    </a:outerShdw>
                  </a:effectLst>
                </a:rPr>
                <a:t>Developed</a:t>
              </a:r>
              <a:endParaRPr lang="en-US" b="1" dirty="0">
                <a:solidFill>
                  <a:schemeClr val="tx2"/>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81770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blinds(horizontal)">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897794"/>
            <a:ext cx="7772400" cy="463416"/>
          </a:xfrm>
        </p:spPr>
        <p:txBody>
          <a:bodyPr>
            <a:normAutofit fontScale="90000"/>
          </a:bodyPr>
          <a:lstStyle/>
          <a:p>
            <a:r>
              <a:rPr lang="en-US" sz="3000" b="1" u="sng" dirty="0">
                <a:solidFill>
                  <a:srgbClr val="5A4099"/>
                </a:solidFill>
                <a:latin typeface="Arial"/>
                <a:cs typeface="Arial"/>
              </a:rPr>
              <a:t>PCC Participation</a:t>
            </a:r>
          </a:p>
        </p:txBody>
      </p:sp>
      <p:sp>
        <p:nvSpPr>
          <p:cNvPr id="3" name="Subtitle 2"/>
          <p:cNvSpPr>
            <a:spLocks noGrp="1"/>
          </p:cNvSpPr>
          <p:nvPr>
            <p:ph type="subTitle" idx="1"/>
          </p:nvPr>
        </p:nvSpPr>
        <p:spPr>
          <a:xfrm>
            <a:off x="509260" y="1844870"/>
            <a:ext cx="8129016" cy="4859540"/>
          </a:xfrm>
        </p:spPr>
        <p:txBody>
          <a:bodyPr>
            <a:normAutofit/>
          </a:bodyPr>
          <a:lstStyle/>
          <a:p>
            <a:pPr marL="342900" lvl="1" indent="-342900" algn="l">
              <a:spcBef>
                <a:spcPts val="0"/>
              </a:spcBef>
              <a:spcAft>
                <a:spcPts val="1200"/>
              </a:spcAft>
              <a:buFont typeface="Arial" charset="0"/>
              <a:buChar char="•"/>
            </a:pPr>
            <a:endParaRPr lang="en-US" sz="2000" dirty="0">
              <a:solidFill>
                <a:schemeClr val="tx1">
                  <a:lumMod val="65000"/>
                  <a:lumOff val="35000"/>
                </a:schemeClr>
              </a:solidFill>
              <a:latin typeface="Arial"/>
              <a:cs typeface="Arial"/>
            </a:endParaRPr>
          </a:p>
        </p:txBody>
      </p:sp>
      <p:pic>
        <p:nvPicPr>
          <p:cNvPr id="9" name="Picture 8"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6" name="Title 1"/>
          <p:cNvSpPr txBox="1">
            <a:spLocks/>
          </p:cNvSpPr>
          <p:nvPr/>
        </p:nvSpPr>
        <p:spPr>
          <a:xfrm>
            <a:off x="671944" y="1330751"/>
            <a:ext cx="7772400" cy="463416"/>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solidFill>
                  <a:srgbClr val="5A4099"/>
                </a:solidFill>
                <a:latin typeface="Arial"/>
                <a:cs typeface="Arial"/>
              </a:rPr>
              <a:t>PCC Profile Development Schedule</a:t>
            </a:r>
            <a:endParaRPr lang="en-US" sz="2400" dirty="0">
              <a:solidFill>
                <a:srgbClr val="5A4099"/>
              </a:solidFill>
              <a:latin typeface="Arial"/>
              <a:cs typeface="Arial"/>
            </a:endParaRPr>
          </a:p>
        </p:txBody>
      </p:sp>
      <p:sp>
        <p:nvSpPr>
          <p:cNvPr id="10" name="Subtitle 2"/>
          <p:cNvSpPr txBox="1">
            <a:spLocks/>
          </p:cNvSpPr>
          <p:nvPr/>
        </p:nvSpPr>
        <p:spPr>
          <a:xfrm>
            <a:off x="4662162" y="1847088"/>
            <a:ext cx="4041958" cy="485954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800100" lvl="2" indent="-342900" algn="l">
              <a:spcBef>
                <a:spcPts val="0"/>
              </a:spcBef>
              <a:spcAft>
                <a:spcPts val="1200"/>
              </a:spcAft>
              <a:buFont typeface="Arial" charset="0"/>
              <a:buChar char="•"/>
            </a:pPr>
            <a:endParaRPr lang="en-US" sz="1600" dirty="0">
              <a:solidFill>
                <a:schemeClr val="tx1">
                  <a:lumMod val="65000"/>
                  <a:lumOff val="35000"/>
                </a:schemeClr>
              </a:solidFill>
              <a:latin typeface="Arial"/>
              <a:cs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340871179"/>
              </p:ext>
            </p:extLst>
          </p:nvPr>
        </p:nvGraphicFramePr>
        <p:xfrm>
          <a:off x="509260" y="1794167"/>
          <a:ext cx="8129016" cy="4437863"/>
        </p:xfrm>
        <a:graphic>
          <a:graphicData uri="http://schemas.openxmlformats.org/drawingml/2006/table">
            <a:tbl>
              <a:tblPr firstRow="1" bandRow="1">
                <a:tableStyleId>{5C22544A-7EE6-4342-B048-85BDC9FD1C3A}</a:tableStyleId>
              </a:tblPr>
              <a:tblGrid>
                <a:gridCol w="3751013"/>
                <a:gridCol w="2080102"/>
                <a:gridCol w="247461"/>
                <a:gridCol w="2050440"/>
              </a:tblGrid>
              <a:tr h="581729">
                <a:tc>
                  <a:txBody>
                    <a:bodyPr/>
                    <a:lstStyle/>
                    <a:p>
                      <a:r>
                        <a:rPr lang="en-US" dirty="0" smtClean="0"/>
                        <a:t>IHE Profile Stage</a:t>
                      </a:r>
                      <a:endParaRPr lang="en-US" dirty="0"/>
                    </a:p>
                  </a:txBody>
                  <a:tcPr/>
                </a:tc>
                <a:tc gridSpan="2">
                  <a:txBody>
                    <a:bodyPr/>
                    <a:lstStyle/>
                    <a:p>
                      <a:r>
                        <a:rPr lang="en-US" dirty="0" smtClean="0"/>
                        <a:t>Open Date</a:t>
                      </a:r>
                      <a:endParaRPr lang="en-US" dirty="0"/>
                    </a:p>
                  </a:txBody>
                  <a:tcPr/>
                </a:tc>
                <a:tc hMerge="1">
                  <a:txBody>
                    <a:bodyPr/>
                    <a:lstStyle/>
                    <a:p>
                      <a:endParaRPr lang="en-US" dirty="0"/>
                    </a:p>
                  </a:txBody>
                  <a:tcPr/>
                </a:tc>
                <a:tc>
                  <a:txBody>
                    <a:bodyPr/>
                    <a:lstStyle/>
                    <a:p>
                      <a:r>
                        <a:rPr lang="en-US" dirty="0" smtClean="0"/>
                        <a:t>Close Date</a:t>
                      </a:r>
                      <a:endParaRPr lang="en-US" dirty="0"/>
                    </a:p>
                  </a:txBody>
                  <a:tcPr/>
                </a:tc>
              </a:tr>
              <a:tr h="581729">
                <a:tc>
                  <a:txBody>
                    <a:bodyPr/>
                    <a:lstStyle/>
                    <a:p>
                      <a:r>
                        <a:rPr lang="en-US" sz="1600" b="1" i="1" dirty="0" smtClean="0"/>
                        <a:t>Call for Proposals</a:t>
                      </a:r>
                      <a:endParaRPr lang="en-US" sz="1600" b="1" i="1" dirty="0"/>
                    </a:p>
                  </a:txBody>
                  <a:tcPr anchor="ctr"/>
                </a:tc>
                <a:tc gridSpan="2">
                  <a:txBody>
                    <a:bodyPr/>
                    <a:lstStyle/>
                    <a:p>
                      <a:r>
                        <a:rPr lang="en-US" dirty="0" smtClean="0"/>
                        <a:t>Aug</a:t>
                      </a:r>
                      <a:r>
                        <a:rPr lang="en-US" baseline="0" dirty="0" smtClean="0"/>
                        <a:t> 2017</a:t>
                      </a:r>
                      <a:endParaRPr lang="en-US" dirty="0"/>
                    </a:p>
                  </a:txBody>
                  <a:tcPr anchor="ctr"/>
                </a:tc>
                <a:tc hMerge="1">
                  <a:txBody>
                    <a:bodyPr/>
                    <a:lstStyle/>
                    <a:p>
                      <a:endParaRPr lang="en-US" dirty="0"/>
                    </a:p>
                  </a:txBody>
                  <a:tcPr anchor="ctr"/>
                </a:tc>
                <a:tc>
                  <a:txBody>
                    <a:bodyPr/>
                    <a:lstStyle/>
                    <a:p>
                      <a:r>
                        <a:rPr lang="en-US" dirty="0" smtClean="0"/>
                        <a:t>Sep</a:t>
                      </a:r>
                      <a:r>
                        <a:rPr lang="en-US" baseline="0" dirty="0" smtClean="0"/>
                        <a:t> 2017</a:t>
                      </a:r>
                      <a:endParaRPr lang="en-US" dirty="0"/>
                    </a:p>
                  </a:txBody>
                  <a:tcPr anchor="ctr"/>
                </a:tc>
              </a:tr>
              <a:tr h="581729">
                <a:tc>
                  <a:txBody>
                    <a:bodyPr/>
                    <a:lstStyle/>
                    <a:p>
                      <a:r>
                        <a:rPr lang="en-US" sz="1600" b="1" i="1" dirty="0" smtClean="0"/>
                        <a:t>Profile Proposal</a:t>
                      </a:r>
                      <a:r>
                        <a:rPr lang="en-US" sz="1600" b="1" i="1" baseline="0" dirty="0" smtClean="0"/>
                        <a:t> Review and </a:t>
                      </a:r>
                      <a:r>
                        <a:rPr lang="en-US" sz="1600" b="1" i="1" dirty="0" smtClean="0"/>
                        <a:t>Selection</a:t>
                      </a:r>
                      <a:endParaRPr lang="en-US" sz="1600" b="1" i="1" dirty="0"/>
                    </a:p>
                  </a:txBody>
                  <a:tcPr anchor="ctr"/>
                </a:tc>
                <a:tc gridSpan="2">
                  <a:txBody>
                    <a:bodyPr/>
                    <a:lstStyle/>
                    <a:p>
                      <a:r>
                        <a:rPr lang="en-US" dirty="0" smtClean="0"/>
                        <a:t>Oct</a:t>
                      </a:r>
                      <a:r>
                        <a:rPr lang="en-US" baseline="0" dirty="0" smtClean="0"/>
                        <a:t> 16-17,</a:t>
                      </a:r>
                      <a:r>
                        <a:rPr lang="en-US" dirty="0" smtClean="0"/>
                        <a:t> 2017</a:t>
                      </a:r>
                      <a:endParaRPr lang="en-US" dirty="0"/>
                    </a:p>
                  </a:txBody>
                  <a:tcPr anchor="ctr"/>
                </a:tc>
                <a:tc hMerge="1">
                  <a:txBody>
                    <a:bodyPr/>
                    <a:lstStyle/>
                    <a:p>
                      <a:endParaRPr lang="en-US" dirty="0"/>
                    </a:p>
                  </a:txBody>
                  <a:tcPr anchor="ctr"/>
                </a:tc>
                <a:tc>
                  <a:txBody>
                    <a:bodyPr/>
                    <a:lstStyle/>
                    <a:p>
                      <a:r>
                        <a:rPr lang="en-US" dirty="0" smtClean="0"/>
                        <a:t>Nov 15-16, 2017</a:t>
                      </a:r>
                      <a:endParaRPr lang="en-US" dirty="0"/>
                    </a:p>
                  </a:txBody>
                  <a:tcPr anchor="ctr"/>
                </a:tc>
              </a:tr>
              <a:tr h="581729">
                <a:tc>
                  <a:txBody>
                    <a:bodyPr/>
                    <a:lstStyle/>
                    <a:p>
                      <a:r>
                        <a:rPr lang="en-US" sz="1600" b="1" i="1" dirty="0" smtClean="0"/>
                        <a:t>Profiles</a:t>
                      </a:r>
                      <a:r>
                        <a:rPr lang="en-US" sz="1600" b="1" i="1" baseline="0" dirty="0" smtClean="0"/>
                        <a:t> Drafted in Technical Committee</a:t>
                      </a:r>
                      <a:endParaRPr lang="en-US" sz="1600" b="1" i="1" dirty="0"/>
                    </a:p>
                  </a:txBody>
                  <a:tcPr anchor="ctr"/>
                </a:tc>
                <a:tc gridSpan="2">
                  <a:txBody>
                    <a:bodyPr/>
                    <a:lstStyle/>
                    <a:p>
                      <a:r>
                        <a:rPr lang="en-US" dirty="0" smtClean="0"/>
                        <a:t>Nov 2017</a:t>
                      </a:r>
                      <a:endParaRPr lang="en-US" dirty="0"/>
                    </a:p>
                  </a:txBody>
                  <a:tcPr anchor="ctr"/>
                </a:tc>
                <a:tc hMerge="1">
                  <a:txBody>
                    <a:bodyPr/>
                    <a:lstStyle/>
                    <a:p>
                      <a:endParaRPr lang="en-US" dirty="0"/>
                    </a:p>
                  </a:txBody>
                  <a:tcPr anchor="ctr"/>
                </a:tc>
                <a:tc>
                  <a:txBody>
                    <a:bodyPr/>
                    <a:lstStyle/>
                    <a:p>
                      <a:r>
                        <a:rPr lang="en-US" dirty="0" smtClean="0"/>
                        <a:t>May 2018</a:t>
                      </a:r>
                      <a:endParaRPr lang="en-US" dirty="0"/>
                    </a:p>
                  </a:txBody>
                  <a:tcPr anchor="ctr"/>
                </a:tc>
              </a:tr>
              <a:tr h="581729">
                <a:tc>
                  <a:txBody>
                    <a:bodyPr/>
                    <a:lstStyle/>
                    <a:p>
                      <a:r>
                        <a:rPr lang="en-US" sz="1600" b="1" i="1" dirty="0" smtClean="0"/>
                        <a:t>Public Comment</a:t>
                      </a:r>
                      <a:endParaRPr lang="en-US" sz="1600" b="1" i="1" dirty="0"/>
                    </a:p>
                  </a:txBody>
                  <a:tcPr anchor="ctr"/>
                </a:tc>
                <a:tc gridSpan="2">
                  <a:txBody>
                    <a:bodyPr/>
                    <a:lstStyle/>
                    <a:p>
                      <a:r>
                        <a:rPr lang="en-US" dirty="0" smtClean="0"/>
                        <a:t>Jun</a:t>
                      </a:r>
                      <a:r>
                        <a:rPr lang="en-US" baseline="0" dirty="0" smtClean="0"/>
                        <a:t> 2018</a:t>
                      </a:r>
                      <a:endParaRPr lang="en-US" dirty="0"/>
                    </a:p>
                  </a:txBody>
                  <a:tcPr anchor="ctr"/>
                </a:tc>
                <a:tc hMerge="1">
                  <a:txBody>
                    <a:bodyPr/>
                    <a:lstStyle/>
                    <a:p>
                      <a:endParaRPr lang="en-US" dirty="0"/>
                    </a:p>
                  </a:txBody>
                  <a:tcPr anchor="ctr"/>
                </a:tc>
                <a:tc>
                  <a:txBody>
                    <a:bodyPr/>
                    <a:lstStyle/>
                    <a:p>
                      <a:r>
                        <a:rPr lang="en-US" dirty="0" smtClean="0"/>
                        <a:t>Jul 2018</a:t>
                      </a:r>
                      <a:endParaRPr lang="en-US" dirty="0"/>
                    </a:p>
                  </a:txBody>
                  <a:tcPr anchor="ctr"/>
                </a:tc>
              </a:tr>
              <a:tr h="581729">
                <a:tc>
                  <a:txBody>
                    <a:bodyPr/>
                    <a:lstStyle/>
                    <a:p>
                      <a:r>
                        <a:rPr lang="en-US" sz="1600" b="1" i="1" dirty="0" smtClean="0">
                          <a:solidFill>
                            <a:srgbClr val="FF0000"/>
                          </a:solidFill>
                        </a:rPr>
                        <a:t>Trial Implementation Published</a:t>
                      </a:r>
                      <a:endParaRPr lang="en-US" sz="1600" b="1" i="1" dirty="0">
                        <a:solidFill>
                          <a:srgbClr val="FF0000"/>
                        </a:solidFill>
                      </a:endParaRPr>
                    </a:p>
                  </a:txBody>
                  <a:tcPr anchor="ctr"/>
                </a:tc>
                <a:tc gridSpan="3">
                  <a:txBody>
                    <a:bodyPr/>
                    <a:lstStyle/>
                    <a:p>
                      <a:pPr algn="ctr"/>
                      <a:r>
                        <a:rPr lang="en-US" dirty="0" smtClean="0">
                          <a:solidFill>
                            <a:srgbClr val="FF0000"/>
                          </a:solidFill>
                        </a:rPr>
                        <a:t>Sep</a:t>
                      </a:r>
                      <a:r>
                        <a:rPr lang="en-US" baseline="0" dirty="0" smtClean="0">
                          <a:solidFill>
                            <a:srgbClr val="FF0000"/>
                          </a:solidFill>
                        </a:rPr>
                        <a:t> 5, </a:t>
                      </a:r>
                      <a:r>
                        <a:rPr lang="en-US" dirty="0" smtClean="0">
                          <a:solidFill>
                            <a:srgbClr val="FF0000"/>
                          </a:solidFill>
                        </a:rPr>
                        <a:t>2017</a:t>
                      </a:r>
                      <a:endParaRPr lang="en-US" dirty="0">
                        <a:solidFill>
                          <a:srgbClr val="FF0000"/>
                        </a:solidFill>
                      </a:endParaRPr>
                    </a:p>
                  </a:txBody>
                  <a:tcPr anchor="ctr"/>
                </a:tc>
                <a:tc hMerge="1">
                  <a:txBody>
                    <a:bodyPr/>
                    <a:lstStyle/>
                    <a:p>
                      <a:endParaRPr lang="en-US" dirty="0"/>
                    </a:p>
                  </a:txBody>
                  <a:tcPr/>
                </a:tc>
                <a:tc hMerge="1">
                  <a:txBody>
                    <a:bodyPr/>
                    <a:lstStyle/>
                    <a:p>
                      <a:endParaRPr lang="en-US"/>
                    </a:p>
                  </a:txBody>
                  <a:tcPr/>
                </a:tc>
              </a:tr>
              <a:tr h="581729">
                <a:tc>
                  <a:txBody>
                    <a:bodyPr/>
                    <a:lstStyle/>
                    <a:p>
                      <a:r>
                        <a:rPr lang="en-US" sz="1600" b="1" i="1" dirty="0" smtClean="0"/>
                        <a:t>IHE </a:t>
                      </a:r>
                      <a:r>
                        <a:rPr lang="en-US" sz="1600" b="1" i="1" dirty="0" err="1" smtClean="0"/>
                        <a:t>Connectathon</a:t>
                      </a:r>
                      <a:r>
                        <a:rPr lang="en-US" sz="1600" b="1" i="1" dirty="0" smtClean="0"/>
                        <a:t> Registration</a:t>
                      </a:r>
                      <a:endParaRPr lang="en-US" sz="1600" b="1" i="1" dirty="0"/>
                    </a:p>
                  </a:txBody>
                  <a:tcPr anchor="ctr"/>
                </a:tc>
                <a:tc>
                  <a:txBody>
                    <a:bodyPr/>
                    <a:lstStyle/>
                    <a:p>
                      <a:r>
                        <a:rPr lang="en-US" dirty="0" smtClean="0"/>
                        <a:t>Sep 5, 2017</a:t>
                      </a:r>
                      <a:endParaRPr lang="en-US" dirty="0"/>
                    </a:p>
                  </a:txBody>
                  <a:tcPr anchor="ctr"/>
                </a:tc>
                <a:tc gridSpan="2">
                  <a:txBody>
                    <a:bodyPr/>
                    <a:lstStyle/>
                    <a:p>
                      <a:r>
                        <a:rPr lang="en-US" dirty="0" smtClean="0"/>
                        <a:t>Oct 6, 2017</a:t>
                      </a:r>
                      <a:endParaRPr lang="en-US" dirty="0"/>
                    </a:p>
                  </a:txBody>
                  <a:tcPr anchor="ctr"/>
                </a:tc>
                <a:tc hMerge="1">
                  <a:txBody>
                    <a:bodyPr/>
                    <a:lstStyle/>
                    <a:p>
                      <a:endParaRPr lang="en-US"/>
                    </a:p>
                  </a:txBody>
                  <a:tcPr/>
                </a:tc>
              </a:tr>
              <a:tr h="350761">
                <a:tc>
                  <a:txBody>
                    <a:bodyPr/>
                    <a:lstStyle/>
                    <a:p>
                      <a:r>
                        <a:rPr lang="en-US" sz="1600" b="1" i="1" dirty="0" smtClean="0"/>
                        <a:t>IHE </a:t>
                      </a:r>
                      <a:r>
                        <a:rPr lang="en-US" sz="1600" b="1" i="1" dirty="0" err="1" smtClean="0"/>
                        <a:t>Connectathon</a:t>
                      </a:r>
                      <a:r>
                        <a:rPr lang="en-US" sz="1600" b="1" i="1" dirty="0" smtClean="0"/>
                        <a:t> Testing</a:t>
                      </a:r>
                      <a:endParaRPr lang="en-US" sz="1600" b="1" i="1" dirty="0"/>
                    </a:p>
                  </a:txBody>
                  <a:tcPr anchor="ctr"/>
                </a:tc>
                <a:tc gridSpan="3">
                  <a:txBody>
                    <a:bodyPr/>
                    <a:lstStyle/>
                    <a:p>
                      <a:pPr algn="ctr"/>
                      <a:r>
                        <a:rPr lang="en-US" dirty="0" smtClean="0"/>
                        <a:t>Jan 2018</a:t>
                      </a:r>
                      <a:endParaRPr lang="en-US" dirty="0"/>
                    </a:p>
                  </a:txBody>
                  <a:tcPr anchor="ctr"/>
                </a:tc>
                <a:tc hMerge="1">
                  <a:txBody>
                    <a:bodyPr/>
                    <a:lstStyle/>
                    <a:p>
                      <a:endParaRPr lang="en-US" dirty="0"/>
                    </a:p>
                  </a:txBody>
                  <a:tcPr/>
                </a:tc>
                <a:tc hMerge="1">
                  <a:txBody>
                    <a:bodyPr/>
                    <a:lstStyle/>
                    <a:p>
                      <a:endParaRPr lang="en-US"/>
                    </a:p>
                  </a:txBody>
                  <a:tcPr/>
                </a:tc>
              </a:tr>
            </a:tbl>
          </a:graphicData>
        </a:graphic>
      </p:graphicFrame>
      <p:sp>
        <p:nvSpPr>
          <p:cNvPr id="5" name="Rectangle 4"/>
          <p:cNvSpPr/>
          <p:nvPr/>
        </p:nvSpPr>
        <p:spPr>
          <a:xfrm>
            <a:off x="671944" y="6339447"/>
            <a:ext cx="7273636" cy="369332"/>
          </a:xfrm>
          <a:prstGeom prst="rect">
            <a:avLst/>
          </a:prstGeom>
        </p:spPr>
        <p:txBody>
          <a:bodyPr wrap="square">
            <a:spAutoFit/>
          </a:bodyPr>
          <a:lstStyle/>
          <a:p>
            <a:pPr algn="ctr"/>
            <a:r>
              <a:rPr lang="en-US" dirty="0">
                <a:hlinkClick r:id="rId5"/>
              </a:rPr>
              <a:t>http://wiki.ihe.net/index.php?title=ITI,_PCC_%26_QRPH_Meetings</a:t>
            </a:r>
            <a:endParaRPr lang="en-US" dirty="0"/>
          </a:p>
        </p:txBody>
      </p:sp>
    </p:spTree>
    <p:extLst>
      <p:ext uri="{BB962C8B-B14F-4D97-AF65-F5344CB8AC3E}">
        <p14:creationId xmlns:p14="http://schemas.microsoft.com/office/powerpoint/2010/main" val="16980227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897794"/>
            <a:ext cx="7772400" cy="463416"/>
          </a:xfrm>
        </p:spPr>
        <p:txBody>
          <a:bodyPr>
            <a:normAutofit fontScale="90000"/>
          </a:bodyPr>
          <a:lstStyle/>
          <a:p>
            <a:r>
              <a:rPr lang="en-US" sz="3000" b="1" u="sng" dirty="0">
                <a:solidFill>
                  <a:srgbClr val="5A4099"/>
                </a:solidFill>
                <a:latin typeface="Arial"/>
                <a:cs typeface="Arial"/>
              </a:rPr>
              <a:t>PCC Participation</a:t>
            </a:r>
          </a:p>
        </p:txBody>
      </p:sp>
      <p:sp>
        <p:nvSpPr>
          <p:cNvPr id="3" name="Subtitle 2"/>
          <p:cNvSpPr>
            <a:spLocks noGrp="1"/>
          </p:cNvSpPr>
          <p:nvPr>
            <p:ph type="subTitle" idx="1"/>
          </p:nvPr>
        </p:nvSpPr>
        <p:spPr>
          <a:xfrm>
            <a:off x="509260" y="1844870"/>
            <a:ext cx="8129016" cy="4859540"/>
          </a:xfrm>
        </p:spPr>
        <p:txBody>
          <a:bodyPr>
            <a:normAutofit/>
          </a:bodyPr>
          <a:lstStyle/>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IHE </a:t>
            </a:r>
            <a:r>
              <a:rPr lang="en-US" sz="2000" dirty="0" err="1" smtClean="0">
                <a:solidFill>
                  <a:schemeClr val="tx1">
                    <a:lumMod val="65000"/>
                    <a:lumOff val="35000"/>
                  </a:schemeClr>
                </a:solidFill>
                <a:latin typeface="Arial"/>
                <a:cs typeface="Arial"/>
              </a:rPr>
              <a:t>Connectathons</a:t>
            </a:r>
            <a:r>
              <a:rPr lang="en-US" sz="2000" dirty="0" smtClean="0">
                <a:solidFill>
                  <a:schemeClr val="tx1">
                    <a:lumMod val="65000"/>
                    <a:lumOff val="35000"/>
                  </a:schemeClr>
                </a:solidFill>
                <a:latin typeface="Arial"/>
                <a:cs typeface="Arial"/>
              </a:rPr>
              <a:t> are</a:t>
            </a:r>
            <a:r>
              <a:rPr lang="is-IS" sz="2000" dirty="0" smtClean="0">
                <a:solidFill>
                  <a:schemeClr val="tx1">
                    <a:lumMod val="65000"/>
                    <a:lumOff val="35000"/>
                  </a:schemeClr>
                </a:solidFill>
                <a:latin typeface="Arial"/>
                <a:cs typeface="Arial"/>
              </a:rPr>
              <a:t>…</a:t>
            </a:r>
            <a:endParaRPr lang="en-US" sz="2000" dirty="0" smtClean="0">
              <a:solidFill>
                <a:schemeClr val="tx1">
                  <a:lumMod val="65000"/>
                  <a:lumOff val="35000"/>
                </a:schemeClr>
              </a:solidFill>
              <a:latin typeface="Arial"/>
              <a:cs typeface="Arial"/>
            </a:endParaRPr>
          </a:p>
          <a:p>
            <a:pPr marL="800100" lvl="2" indent="-342900" algn="l">
              <a:spcBef>
                <a:spcPts val="0"/>
              </a:spcBef>
              <a:spcAft>
                <a:spcPts val="1200"/>
              </a:spcAft>
              <a:buFont typeface="Arial" charset="0"/>
              <a:buChar char="•"/>
            </a:pPr>
            <a:r>
              <a:rPr lang="en-US" sz="1600" dirty="0">
                <a:solidFill>
                  <a:schemeClr val="tx1">
                    <a:lumMod val="65000"/>
                    <a:lumOff val="35000"/>
                  </a:schemeClr>
                </a:solidFill>
                <a:latin typeface="Arial"/>
                <a:cs typeface="Arial"/>
              </a:rPr>
              <a:t>H</a:t>
            </a:r>
            <a:r>
              <a:rPr lang="en-US" sz="1600" dirty="0" smtClean="0">
                <a:solidFill>
                  <a:schemeClr val="tx1">
                    <a:lumMod val="65000"/>
                    <a:lumOff val="35000"/>
                  </a:schemeClr>
                </a:solidFill>
                <a:latin typeface="Arial"/>
                <a:cs typeface="Arial"/>
              </a:rPr>
              <a:t>eld around the world</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An unparalleled testing opportunities</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Open for all to participate in</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Held in Cleveland, OH for North America</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IHE North America </a:t>
            </a:r>
            <a:r>
              <a:rPr lang="en-US" sz="2000" dirty="0" err="1" smtClean="0">
                <a:solidFill>
                  <a:schemeClr val="tx1">
                    <a:lumMod val="65000"/>
                    <a:lumOff val="35000"/>
                  </a:schemeClr>
                </a:solidFill>
                <a:latin typeface="Arial"/>
                <a:cs typeface="Arial"/>
              </a:rPr>
              <a:t>Connectathon</a:t>
            </a:r>
            <a:r>
              <a:rPr lang="en-US" sz="2000" dirty="0" smtClean="0">
                <a:solidFill>
                  <a:schemeClr val="tx1">
                    <a:lumMod val="65000"/>
                    <a:lumOff val="35000"/>
                  </a:schemeClr>
                </a:solidFill>
                <a:latin typeface="Arial"/>
                <a:cs typeface="Arial"/>
              </a:rPr>
              <a:t> registration opens in September!</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hlinkClick r:id="rId4"/>
              </a:rPr>
              <a:t>http</a:t>
            </a:r>
            <a:r>
              <a:rPr lang="en-US" sz="1600" dirty="0">
                <a:solidFill>
                  <a:schemeClr val="tx1">
                    <a:lumMod val="65000"/>
                    <a:lumOff val="35000"/>
                  </a:schemeClr>
                </a:solidFill>
                <a:latin typeface="Arial"/>
                <a:cs typeface="Arial"/>
                <a:hlinkClick r:id="rId4"/>
              </a:rPr>
              <a:t>://www.iheusa.org/connectathon-registration.aspx</a:t>
            </a:r>
            <a:endParaRPr lang="en-US" sz="1600" dirty="0">
              <a:solidFill>
                <a:schemeClr val="tx1">
                  <a:lumMod val="65000"/>
                  <a:lumOff val="35000"/>
                </a:schemeClr>
              </a:solidFill>
              <a:latin typeface="Arial"/>
              <a:cs typeface="Arial"/>
            </a:endParaRPr>
          </a:p>
          <a:p>
            <a:pPr marL="800100" lvl="2" indent="-342900" algn="l">
              <a:spcBef>
                <a:spcPts val="0"/>
              </a:spcBef>
              <a:spcAft>
                <a:spcPts val="1200"/>
              </a:spcAft>
              <a:buFont typeface="Arial" charset="0"/>
              <a:buChar char="•"/>
            </a:pPr>
            <a:endParaRPr lang="en-US" sz="1600" dirty="0" smtClean="0">
              <a:solidFill>
                <a:schemeClr val="tx1">
                  <a:lumMod val="65000"/>
                  <a:lumOff val="35000"/>
                </a:schemeClr>
              </a:solidFill>
              <a:latin typeface="Arial"/>
              <a:cs typeface="Arial"/>
            </a:endParaRPr>
          </a:p>
          <a:p>
            <a:pPr marL="800100" lvl="2" indent="-342900" algn="l">
              <a:spcBef>
                <a:spcPts val="0"/>
              </a:spcBef>
              <a:spcAft>
                <a:spcPts val="1200"/>
              </a:spcAft>
              <a:buFont typeface="Arial" charset="0"/>
              <a:buChar char="•"/>
            </a:pPr>
            <a:endParaRPr lang="en-US" sz="1600" dirty="0">
              <a:solidFill>
                <a:schemeClr val="tx1">
                  <a:lumMod val="65000"/>
                  <a:lumOff val="35000"/>
                </a:schemeClr>
              </a:solidFill>
              <a:latin typeface="Arial"/>
              <a:cs typeface="Arial"/>
            </a:endParaRPr>
          </a:p>
        </p:txBody>
      </p:sp>
      <p:pic>
        <p:nvPicPr>
          <p:cNvPr id="9" name="Picture 8" descr="ihe-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6" name="Title 1"/>
          <p:cNvSpPr txBox="1">
            <a:spLocks/>
          </p:cNvSpPr>
          <p:nvPr/>
        </p:nvSpPr>
        <p:spPr>
          <a:xfrm>
            <a:off x="671944" y="1330751"/>
            <a:ext cx="7772400" cy="463416"/>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solidFill>
                  <a:srgbClr val="5A4099"/>
                </a:solidFill>
                <a:latin typeface="Arial"/>
                <a:cs typeface="Arial"/>
              </a:rPr>
              <a:t>IHE </a:t>
            </a:r>
            <a:r>
              <a:rPr lang="en-US" sz="2400" dirty="0" err="1" smtClean="0">
                <a:solidFill>
                  <a:srgbClr val="5A4099"/>
                </a:solidFill>
                <a:latin typeface="Arial"/>
                <a:cs typeface="Arial"/>
              </a:rPr>
              <a:t>Connectathon</a:t>
            </a:r>
            <a:endParaRPr lang="en-US" sz="2400" dirty="0">
              <a:solidFill>
                <a:srgbClr val="5A4099"/>
              </a:solidFill>
              <a:latin typeface="Arial"/>
              <a:cs typeface="Arial"/>
            </a:endParaRPr>
          </a:p>
        </p:txBody>
      </p:sp>
    </p:spTree>
    <p:extLst>
      <p:ext uri="{BB962C8B-B14F-4D97-AF65-F5344CB8AC3E}">
        <p14:creationId xmlns:p14="http://schemas.microsoft.com/office/powerpoint/2010/main" val="16569164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897794"/>
            <a:ext cx="7772400" cy="463416"/>
          </a:xfrm>
        </p:spPr>
        <p:txBody>
          <a:bodyPr>
            <a:normAutofit fontScale="90000"/>
          </a:bodyPr>
          <a:lstStyle/>
          <a:p>
            <a:r>
              <a:rPr lang="en-US" sz="3000" b="1" u="sng" dirty="0">
                <a:solidFill>
                  <a:srgbClr val="5A4099"/>
                </a:solidFill>
                <a:latin typeface="Arial"/>
                <a:cs typeface="Arial"/>
              </a:rPr>
              <a:t>PCC Participation</a:t>
            </a:r>
          </a:p>
        </p:txBody>
      </p:sp>
      <p:sp>
        <p:nvSpPr>
          <p:cNvPr id="3" name="Subtitle 2"/>
          <p:cNvSpPr>
            <a:spLocks noGrp="1"/>
          </p:cNvSpPr>
          <p:nvPr>
            <p:ph type="subTitle" idx="1"/>
          </p:nvPr>
        </p:nvSpPr>
        <p:spPr>
          <a:xfrm>
            <a:off x="509260" y="1844870"/>
            <a:ext cx="8129016" cy="4859540"/>
          </a:xfrm>
        </p:spPr>
        <p:txBody>
          <a:bodyPr>
            <a:normAutofit/>
          </a:bodyPr>
          <a:lstStyle/>
          <a:p>
            <a:pPr marL="342900" lvl="1" indent="-342900" algn="l">
              <a:spcBef>
                <a:spcPts val="0"/>
              </a:spcBef>
              <a:spcAft>
                <a:spcPts val="1200"/>
              </a:spcAft>
              <a:buFont typeface="Arial" charset="0"/>
              <a:buChar char="•"/>
            </a:pPr>
            <a:endParaRPr lang="en-US" sz="2000" dirty="0" smtClean="0">
              <a:solidFill>
                <a:schemeClr val="tx1">
                  <a:lumMod val="65000"/>
                  <a:lumOff val="35000"/>
                </a:schemeClr>
              </a:solidFill>
              <a:latin typeface="Arial"/>
              <a:cs typeface="Arial"/>
            </a:endParaRPr>
          </a:p>
          <a:p>
            <a:pPr marL="342900" lvl="1" indent="-342900" algn="l">
              <a:spcBef>
                <a:spcPts val="0"/>
              </a:spcBef>
              <a:spcAft>
                <a:spcPts val="1200"/>
              </a:spcAft>
              <a:buFont typeface="Arial" charset="0"/>
              <a:buChar char="•"/>
            </a:pPr>
            <a:endParaRPr lang="en-US" sz="2000" dirty="0">
              <a:solidFill>
                <a:schemeClr val="tx1">
                  <a:lumMod val="65000"/>
                  <a:lumOff val="35000"/>
                </a:schemeClr>
              </a:solidFill>
              <a:latin typeface="Arial"/>
              <a:cs typeface="Arial"/>
            </a:endParaRPr>
          </a:p>
          <a:p>
            <a:pPr marL="800100" lvl="2" indent="-342900" algn="l">
              <a:spcBef>
                <a:spcPts val="0"/>
              </a:spcBef>
              <a:spcAft>
                <a:spcPts val="1200"/>
              </a:spcAft>
              <a:buFont typeface="Arial" charset="0"/>
              <a:buChar char="•"/>
            </a:pPr>
            <a:endParaRPr lang="en-US" sz="1600" dirty="0">
              <a:solidFill>
                <a:schemeClr val="tx1">
                  <a:lumMod val="65000"/>
                  <a:lumOff val="35000"/>
                </a:schemeClr>
              </a:solidFill>
              <a:latin typeface="Arial"/>
              <a:cs typeface="Arial"/>
            </a:endParaRPr>
          </a:p>
          <a:p>
            <a:pPr marL="342900" lvl="1" indent="-342900" algn="l">
              <a:spcBef>
                <a:spcPts val="0"/>
              </a:spcBef>
              <a:spcAft>
                <a:spcPts val="1200"/>
              </a:spcAft>
              <a:buFont typeface="Arial" charset="0"/>
              <a:buChar char="•"/>
            </a:pPr>
            <a:endParaRPr lang="en-US" sz="2000" dirty="0">
              <a:solidFill>
                <a:schemeClr val="tx1">
                  <a:lumMod val="65000"/>
                  <a:lumOff val="35000"/>
                </a:schemeClr>
              </a:solidFill>
              <a:latin typeface="Arial"/>
              <a:cs typeface="Arial"/>
            </a:endParaRPr>
          </a:p>
        </p:txBody>
      </p:sp>
      <p:pic>
        <p:nvPicPr>
          <p:cNvPr id="9" name="Picture 8"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6" name="Title 1"/>
          <p:cNvSpPr txBox="1">
            <a:spLocks/>
          </p:cNvSpPr>
          <p:nvPr/>
        </p:nvSpPr>
        <p:spPr>
          <a:xfrm>
            <a:off x="671944" y="1330751"/>
            <a:ext cx="7772400" cy="463416"/>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solidFill>
                  <a:srgbClr val="5A4099"/>
                </a:solidFill>
                <a:latin typeface="Arial"/>
                <a:cs typeface="Arial"/>
              </a:rPr>
              <a:t>Links and Resources</a:t>
            </a:r>
            <a:endParaRPr lang="en-US" sz="2400" dirty="0">
              <a:solidFill>
                <a:srgbClr val="5A4099"/>
              </a:solidFill>
              <a:latin typeface="Arial"/>
              <a:cs typeface="Arial"/>
            </a:endParaRPr>
          </a:p>
        </p:txBody>
      </p:sp>
      <p:sp>
        <p:nvSpPr>
          <p:cNvPr id="10" name="Subtitle 2"/>
          <p:cNvSpPr txBox="1">
            <a:spLocks/>
          </p:cNvSpPr>
          <p:nvPr/>
        </p:nvSpPr>
        <p:spPr>
          <a:xfrm>
            <a:off x="4662162" y="1847088"/>
            <a:ext cx="4041958" cy="485954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800100" lvl="2" indent="-342900" algn="l">
              <a:spcBef>
                <a:spcPts val="0"/>
              </a:spcBef>
              <a:spcAft>
                <a:spcPts val="1200"/>
              </a:spcAft>
              <a:buFont typeface="Arial" charset="0"/>
              <a:buChar char="•"/>
            </a:pPr>
            <a:endParaRPr lang="en-US" sz="1600" dirty="0">
              <a:solidFill>
                <a:schemeClr val="tx1">
                  <a:lumMod val="65000"/>
                  <a:lumOff val="35000"/>
                </a:schemeClr>
              </a:solidFill>
              <a:latin typeface="Arial"/>
              <a:cs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473339777"/>
              </p:ext>
            </p:extLst>
          </p:nvPr>
        </p:nvGraphicFramePr>
        <p:xfrm>
          <a:off x="350936" y="1794167"/>
          <a:ext cx="8406212" cy="4516120"/>
        </p:xfrm>
        <a:graphic>
          <a:graphicData uri="http://schemas.openxmlformats.org/drawingml/2006/table">
            <a:tbl>
              <a:tblPr firstRow="1" bandRow="1">
                <a:tableStyleId>{5C22544A-7EE6-4342-B048-85BDC9FD1C3A}</a:tableStyleId>
              </a:tblPr>
              <a:tblGrid>
                <a:gridCol w="3388960"/>
                <a:gridCol w="5017252"/>
              </a:tblGrid>
              <a:tr h="370840">
                <a:tc>
                  <a:txBody>
                    <a:bodyPr/>
                    <a:lstStyle/>
                    <a:p>
                      <a:r>
                        <a:rPr lang="en-US" dirty="0" smtClean="0"/>
                        <a:t>Resource</a:t>
                      </a:r>
                      <a:endParaRPr lang="en-US" dirty="0"/>
                    </a:p>
                  </a:txBody>
                  <a:tcPr/>
                </a:tc>
                <a:tc>
                  <a:txBody>
                    <a:bodyPr/>
                    <a:lstStyle/>
                    <a:p>
                      <a:r>
                        <a:rPr lang="en-US" dirty="0" err="1" smtClean="0"/>
                        <a:t>Url</a:t>
                      </a:r>
                      <a:endParaRPr lang="en-US" dirty="0"/>
                    </a:p>
                  </a:txBody>
                  <a:tcPr/>
                </a:tc>
              </a:tr>
              <a:tr h="370840">
                <a:tc>
                  <a:txBody>
                    <a:bodyPr/>
                    <a:lstStyle/>
                    <a:p>
                      <a:r>
                        <a:rPr lang="en-US" dirty="0" err="1" smtClean="0"/>
                        <a:t>IHE.net</a:t>
                      </a:r>
                      <a:endParaRPr lang="en-US" dirty="0"/>
                    </a:p>
                  </a:txBody>
                  <a:tcPr/>
                </a:tc>
                <a:tc>
                  <a: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mn-cs"/>
                          <a:hlinkClick r:id="rId5"/>
                        </a:rPr>
                        <a:t>http://ihe.net/Patient_Care_Coordination/</a:t>
                      </a:r>
                      <a:endParaRPr lang="en-US" sz="1800" kern="1200" dirty="0" smtClean="0">
                        <a:solidFill>
                          <a:schemeClr val="dk1"/>
                        </a:solidFill>
                        <a:latin typeface="+mn-lt"/>
                        <a:ea typeface="+mn-ea"/>
                        <a:cs typeface="+mn-cs"/>
                      </a:endParaRPr>
                    </a:p>
                  </a:txBody>
                  <a:tcPr/>
                </a:tc>
              </a:tr>
              <a:tr h="370840">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mn-cs"/>
                        </a:rPr>
                        <a:t>Webinar series posted online</a:t>
                      </a:r>
                    </a:p>
                  </a:txBody>
                  <a:tcPr/>
                </a:tc>
                <a:tc>
                  <a: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mn-cs"/>
                          <a:hlinkClick r:id="rId6"/>
                        </a:rPr>
                        <a:t>http://ihe.net/webinars/ </a:t>
                      </a:r>
                      <a:endParaRPr lang="en-US" sz="1800" kern="1200" dirty="0" smtClean="0">
                        <a:solidFill>
                          <a:schemeClr val="dk1"/>
                        </a:solidFill>
                        <a:latin typeface="+mn-lt"/>
                        <a:ea typeface="+mn-ea"/>
                        <a:cs typeface="+mn-cs"/>
                      </a:endParaRPr>
                    </a:p>
                  </a:txBody>
                  <a:tcPr/>
                </a:tc>
              </a:tr>
              <a:tr h="370840">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mn-cs"/>
                        </a:rPr>
                        <a:t>Sign up for IHE International News</a:t>
                      </a:r>
                    </a:p>
                  </a:txBody>
                  <a:tcPr/>
                </a:tc>
                <a:tc>
                  <a: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mn-cs"/>
                        </a:rPr>
                        <a:t>Email </a:t>
                      </a:r>
                      <a:r>
                        <a:rPr lang="en-US" sz="1800" kern="1200" dirty="0" smtClean="0">
                          <a:solidFill>
                            <a:schemeClr val="dk1"/>
                          </a:solidFill>
                          <a:latin typeface="+mn-lt"/>
                          <a:ea typeface="+mn-ea"/>
                          <a:cs typeface="+mn-cs"/>
                          <a:hlinkClick r:id="rId7"/>
                        </a:rPr>
                        <a:t>secretary@ihe.net</a:t>
                      </a:r>
                      <a:endParaRPr lang="en-US" sz="1800" kern="1200" dirty="0" smtClean="0">
                        <a:solidFill>
                          <a:schemeClr val="dk1"/>
                        </a:solidFill>
                        <a:latin typeface="+mn-lt"/>
                        <a:ea typeface="+mn-ea"/>
                        <a:cs typeface="+mn-cs"/>
                      </a:endParaRPr>
                    </a:p>
                  </a:txBody>
                  <a:tcPr/>
                </a:tc>
              </a:tr>
              <a:tr h="370840">
                <a:tc>
                  <a:txBody>
                    <a:bodyPr/>
                    <a:lstStyle/>
                    <a:p>
                      <a:r>
                        <a:rPr lang="en-US" dirty="0" smtClean="0"/>
                        <a:t>General PCC Questions</a:t>
                      </a:r>
                      <a:endParaRPr lang="en-US" dirty="0"/>
                    </a:p>
                  </a:txBody>
                  <a:tcPr/>
                </a:tc>
                <a:tc>
                  <a: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mn-cs"/>
                        </a:rPr>
                        <a:t>Email </a:t>
                      </a:r>
                      <a:r>
                        <a:rPr lang="en-US" sz="1800" kern="1200" dirty="0" smtClean="0">
                          <a:solidFill>
                            <a:schemeClr val="dk1"/>
                          </a:solidFill>
                          <a:latin typeface="+mn-lt"/>
                          <a:ea typeface="+mn-ea"/>
                          <a:cs typeface="+mn-cs"/>
                          <a:hlinkClick r:id="rId8"/>
                        </a:rPr>
                        <a:t>ihe@pcc.net</a:t>
                      </a:r>
                      <a:r>
                        <a:rPr lang="en-US" sz="1800" kern="1200" dirty="0" smtClean="0">
                          <a:solidFill>
                            <a:schemeClr val="dk1"/>
                          </a:solidFill>
                          <a:latin typeface="+mn-lt"/>
                          <a:ea typeface="+mn-ea"/>
                          <a:cs typeface="+mn-cs"/>
                        </a:rPr>
                        <a:t> </a:t>
                      </a:r>
                    </a:p>
                  </a:txBody>
                  <a:tcPr/>
                </a:tc>
              </a:tr>
              <a:tr h="370840">
                <a:tc>
                  <a:txBody>
                    <a:bodyPr/>
                    <a:lstStyle/>
                    <a:p>
                      <a:r>
                        <a:rPr lang="en-US" dirty="0" smtClean="0"/>
                        <a:t>Google Groups (members only)</a:t>
                      </a:r>
                      <a:endParaRPr lang="en-US" dirty="0"/>
                    </a:p>
                  </a:txBody>
                  <a:tcPr/>
                </a:tc>
                <a:tc>
                  <a: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mn-cs"/>
                          <a:hlinkClick r:id="rId9"/>
                        </a:rPr>
                        <a:t>https://groups.google.com/forum/#!forum/pcctech</a:t>
                      </a:r>
                      <a:endParaRPr lang="en-US" sz="1800" kern="1200" dirty="0" smtClean="0">
                        <a:solidFill>
                          <a:schemeClr val="dk1"/>
                        </a:solidFill>
                        <a:latin typeface="+mn-lt"/>
                        <a:ea typeface="+mn-ea"/>
                        <a:cs typeface="+mn-cs"/>
                      </a:endParaRPr>
                    </a:p>
                    <a:p>
                      <a:pPr marL="0" marR="0" lvl="2"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mn-cs"/>
                          <a:hlinkClick r:id="rId10"/>
                        </a:rPr>
                        <a:t>https://groups.google.com/forum/#!forum/pccplan</a:t>
                      </a:r>
                      <a:endParaRPr lang="en-US" sz="1800" kern="1200" dirty="0" smtClean="0">
                        <a:solidFill>
                          <a:schemeClr val="dk1"/>
                        </a:solidFill>
                        <a:latin typeface="+mn-lt"/>
                        <a:ea typeface="+mn-ea"/>
                        <a:cs typeface="+mn-cs"/>
                      </a:endParaRPr>
                    </a:p>
                  </a:txBody>
                  <a:tcPr/>
                </a:tc>
              </a:tr>
              <a:tr h="370840">
                <a:tc>
                  <a:txBody>
                    <a:bodyPr/>
                    <a:lstStyle/>
                    <a:p>
                      <a:r>
                        <a:rPr lang="en-US" dirty="0" smtClean="0"/>
                        <a:t>Apply for IHE International Membership</a:t>
                      </a:r>
                      <a:endParaRPr lang="en-US" dirty="0"/>
                    </a:p>
                  </a:txBody>
                  <a:tcPr/>
                </a:tc>
                <a:tc>
                  <a: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mn-cs"/>
                          <a:hlinkClick r:id="rId11"/>
                        </a:rPr>
                        <a:t>http://ihe.net/join</a:t>
                      </a:r>
                      <a:endParaRPr lang="en-US" sz="1800" kern="1200" dirty="0" smtClean="0">
                        <a:solidFill>
                          <a:schemeClr val="dk1"/>
                        </a:solidFill>
                        <a:latin typeface="+mn-lt"/>
                        <a:ea typeface="+mn-ea"/>
                        <a:cs typeface="+mn-cs"/>
                      </a:endParaRPr>
                    </a:p>
                    <a:p>
                      <a:pPr marL="0" marR="0" lvl="2" indent="0" algn="l"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a:tc>
              </a:tr>
              <a:tr h="370840">
                <a:tc>
                  <a:txBody>
                    <a:bodyPr/>
                    <a:lstStyle/>
                    <a:p>
                      <a:r>
                        <a:rPr lang="en-US" dirty="0" smtClean="0"/>
                        <a:t>IHE Technical Frameworks</a:t>
                      </a:r>
                      <a:endParaRPr lang="en-US" dirty="0"/>
                    </a:p>
                  </a:txBody>
                  <a:tcPr/>
                </a:tc>
                <a:tc>
                  <a: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mn-cs"/>
                          <a:hlinkClick r:id="rId12"/>
                        </a:rPr>
                        <a:t>http://ihe.net/Technical_Frameworks/#pcc</a:t>
                      </a:r>
                      <a:endParaRPr lang="en-US" sz="1800" kern="1200" dirty="0">
                        <a:solidFill>
                          <a:schemeClr val="dk1"/>
                        </a:solidFill>
                        <a:latin typeface="+mn-lt"/>
                        <a:ea typeface="+mn-ea"/>
                        <a:cs typeface="+mn-cs"/>
                      </a:endParaRPr>
                    </a:p>
                  </a:txBody>
                  <a:tcPr/>
                </a:tc>
              </a:tr>
              <a:tr h="370840">
                <a:tc>
                  <a:txBody>
                    <a:bodyPr/>
                    <a:lstStyle/>
                    <a:p>
                      <a:r>
                        <a:rPr lang="en-US" dirty="0" smtClean="0"/>
                        <a:t>IHE PCC Profiles (wiki)</a:t>
                      </a:r>
                      <a:endParaRPr lang="en-US" dirty="0"/>
                    </a:p>
                  </a:txBody>
                  <a:tcPr/>
                </a:tc>
                <a:tc>
                  <a: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mn-cs"/>
                          <a:hlinkClick r:id="rId13"/>
                        </a:rPr>
                        <a:t>http://wiki.ihe.net/index.php/Profiles#IHE_Patient_Care_Coordination_Profiles</a:t>
                      </a:r>
                      <a:endParaRPr lang="en-US" sz="1800" kern="1200" dirty="0" smtClean="0">
                        <a:solidFill>
                          <a:schemeClr val="dk1"/>
                        </a:solidFill>
                        <a:latin typeface="+mn-lt"/>
                        <a:ea typeface="+mn-ea"/>
                        <a:cs typeface="+mn-cs"/>
                      </a:endParaRPr>
                    </a:p>
                  </a:txBody>
                  <a:tcPr/>
                </a:tc>
              </a:tr>
              <a:tr h="370840">
                <a:tc>
                  <a:txBody>
                    <a:bodyPr/>
                    <a:lstStyle/>
                    <a:p>
                      <a:r>
                        <a:rPr lang="en-US" dirty="0" smtClean="0"/>
                        <a:t>IHE </a:t>
                      </a:r>
                      <a:r>
                        <a:rPr lang="en-US" dirty="0" err="1" smtClean="0"/>
                        <a:t>Connectathon</a:t>
                      </a:r>
                      <a:r>
                        <a:rPr lang="en-US" dirty="0" smtClean="0"/>
                        <a:t> Registration</a:t>
                      </a:r>
                      <a:endParaRPr lang="en-US" dirty="0"/>
                    </a:p>
                  </a:txBody>
                  <a:tcPr/>
                </a:tc>
                <a:tc>
                  <a: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mn-cs"/>
                          <a:hlinkClick r:id="rId14"/>
                        </a:rPr>
                        <a:t>http://www.iheusa.org/connectathon.aspx</a:t>
                      </a:r>
                      <a:endParaRPr lang="en-US" sz="1800" kern="1200" dirty="0" smtClean="0">
                        <a:solidFill>
                          <a:schemeClr val="dk1"/>
                        </a:solidFill>
                        <a:latin typeface="+mn-lt"/>
                        <a:ea typeface="+mn-ea"/>
                        <a:cs typeface="+mn-cs"/>
                      </a:endParaRPr>
                    </a:p>
                  </a:txBody>
                  <a:tcPr/>
                </a:tc>
              </a:tr>
            </a:tbl>
          </a:graphicData>
        </a:graphic>
      </p:graphicFrame>
    </p:spTree>
    <p:extLst>
      <p:ext uri="{BB962C8B-B14F-4D97-AF65-F5344CB8AC3E}">
        <p14:creationId xmlns:p14="http://schemas.microsoft.com/office/powerpoint/2010/main" val="19062779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h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6" name="Subtitle 5"/>
          <p:cNvSpPr>
            <a:spLocks noGrp="1"/>
          </p:cNvSpPr>
          <p:nvPr>
            <p:ph type="subTitle" idx="1"/>
          </p:nvPr>
        </p:nvSpPr>
        <p:spPr>
          <a:xfrm>
            <a:off x="1059873" y="2337955"/>
            <a:ext cx="6400800" cy="1752600"/>
          </a:xfrm>
        </p:spPr>
        <p:txBody>
          <a:bodyPr>
            <a:normAutofit/>
          </a:bodyPr>
          <a:lstStyle/>
          <a:p>
            <a:r>
              <a:rPr lang="en-US" sz="6400" b="1" dirty="0" smtClean="0"/>
              <a:t>Questions?</a:t>
            </a:r>
            <a:endParaRPr lang="en-US" sz="6400" b="1" dirty="0"/>
          </a:p>
        </p:txBody>
      </p:sp>
    </p:spTree>
    <p:extLst>
      <p:ext uri="{BB962C8B-B14F-4D97-AF65-F5344CB8AC3E}">
        <p14:creationId xmlns:p14="http://schemas.microsoft.com/office/powerpoint/2010/main" val="5327305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61304" y="5544228"/>
            <a:ext cx="1781613" cy="934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FF0000"/>
                </a:solidFill>
              </a:rPr>
              <a:t>Patient Care</a:t>
            </a:r>
          </a:p>
          <a:p>
            <a:pPr algn="ctr"/>
            <a:r>
              <a:rPr lang="en-US" b="1" dirty="0" smtClean="0">
                <a:solidFill>
                  <a:srgbClr val="FF0000"/>
                </a:solidFill>
              </a:rPr>
              <a:t>Coordination</a:t>
            </a:r>
          </a:p>
          <a:p>
            <a:pPr algn="ctr"/>
            <a:r>
              <a:rPr lang="en-US" b="1" dirty="0" smtClean="0">
                <a:solidFill>
                  <a:srgbClr val="FF0000"/>
                </a:solidFill>
              </a:rPr>
              <a:t>2004</a:t>
            </a:r>
          </a:p>
        </p:txBody>
      </p:sp>
      <p:sp>
        <p:nvSpPr>
          <p:cNvPr id="5" name="Rectangle 4"/>
          <p:cNvSpPr/>
          <p:nvPr/>
        </p:nvSpPr>
        <p:spPr>
          <a:xfrm>
            <a:off x="6451119" y="4614841"/>
            <a:ext cx="1781613" cy="934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Pathology and Laboratory Medicine</a:t>
            </a:r>
          </a:p>
        </p:txBody>
      </p:sp>
      <p:sp>
        <p:nvSpPr>
          <p:cNvPr id="6" name="Rectangle 5"/>
          <p:cNvSpPr/>
          <p:nvPr/>
        </p:nvSpPr>
        <p:spPr>
          <a:xfrm>
            <a:off x="6695566" y="3281260"/>
            <a:ext cx="1781613" cy="934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Radiation </a:t>
            </a:r>
          </a:p>
          <a:p>
            <a:pPr algn="ctr"/>
            <a:r>
              <a:rPr lang="en-US" dirty="0" smtClean="0">
                <a:solidFill>
                  <a:schemeClr val="tx1"/>
                </a:solidFill>
              </a:rPr>
              <a:t>Oncology</a:t>
            </a:r>
          </a:p>
          <a:p>
            <a:pPr algn="ctr"/>
            <a:r>
              <a:rPr lang="en-US" dirty="0" smtClean="0">
                <a:solidFill>
                  <a:schemeClr val="tx1"/>
                </a:solidFill>
              </a:rPr>
              <a:t>2004</a:t>
            </a:r>
          </a:p>
        </p:txBody>
      </p:sp>
      <p:sp>
        <p:nvSpPr>
          <p:cNvPr id="7" name="Rectangle 6"/>
          <p:cNvSpPr/>
          <p:nvPr/>
        </p:nvSpPr>
        <p:spPr>
          <a:xfrm>
            <a:off x="139680" y="3049967"/>
            <a:ext cx="1781613" cy="934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Quality, Research, and Public Health</a:t>
            </a:r>
          </a:p>
          <a:p>
            <a:pPr algn="ctr"/>
            <a:r>
              <a:rPr lang="en-US" dirty="0" smtClean="0">
                <a:solidFill>
                  <a:schemeClr val="tx1"/>
                </a:solidFill>
              </a:rPr>
              <a:t>2006</a:t>
            </a:r>
          </a:p>
        </p:txBody>
      </p:sp>
      <p:sp>
        <p:nvSpPr>
          <p:cNvPr id="8" name="Rectangle 7"/>
          <p:cNvSpPr/>
          <p:nvPr/>
        </p:nvSpPr>
        <p:spPr>
          <a:xfrm>
            <a:off x="1076288" y="1566639"/>
            <a:ext cx="1781613" cy="934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Pharmacy</a:t>
            </a:r>
          </a:p>
          <a:p>
            <a:pPr algn="ctr"/>
            <a:r>
              <a:rPr lang="en-US" dirty="0" smtClean="0">
                <a:solidFill>
                  <a:schemeClr val="tx1"/>
                </a:solidFill>
              </a:rPr>
              <a:t>2009</a:t>
            </a:r>
          </a:p>
        </p:txBody>
      </p:sp>
      <p:sp>
        <p:nvSpPr>
          <p:cNvPr id="9" name="Rectangle 8"/>
          <p:cNvSpPr/>
          <p:nvPr/>
        </p:nvSpPr>
        <p:spPr>
          <a:xfrm>
            <a:off x="3527951" y="5832854"/>
            <a:ext cx="1781613" cy="934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Patient Care </a:t>
            </a:r>
          </a:p>
          <a:p>
            <a:pPr algn="ctr"/>
            <a:r>
              <a:rPr lang="en-US" dirty="0" smtClean="0">
                <a:solidFill>
                  <a:schemeClr val="tx1"/>
                </a:solidFill>
              </a:rPr>
              <a:t>Devices</a:t>
            </a:r>
          </a:p>
          <a:p>
            <a:pPr algn="ctr"/>
            <a:r>
              <a:rPr lang="en-US" dirty="0" smtClean="0">
                <a:solidFill>
                  <a:schemeClr val="tx1"/>
                </a:solidFill>
              </a:rPr>
              <a:t>2005</a:t>
            </a:r>
          </a:p>
        </p:txBody>
      </p:sp>
      <p:sp>
        <p:nvSpPr>
          <p:cNvPr id="10" name="Rectangle 9"/>
          <p:cNvSpPr/>
          <p:nvPr/>
        </p:nvSpPr>
        <p:spPr>
          <a:xfrm>
            <a:off x="1569940" y="5506985"/>
            <a:ext cx="1781613" cy="934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Endoscopy</a:t>
            </a:r>
          </a:p>
          <a:p>
            <a:pPr algn="ctr"/>
            <a:endParaRPr lang="en-US" dirty="0" smtClean="0">
              <a:solidFill>
                <a:schemeClr val="tx1"/>
              </a:solidFill>
            </a:endParaRPr>
          </a:p>
        </p:txBody>
      </p:sp>
      <p:sp>
        <p:nvSpPr>
          <p:cNvPr id="11" name="Rectangle 10"/>
          <p:cNvSpPr/>
          <p:nvPr/>
        </p:nvSpPr>
        <p:spPr>
          <a:xfrm>
            <a:off x="6373609" y="2023105"/>
            <a:ext cx="1781613" cy="934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Cardiology</a:t>
            </a:r>
          </a:p>
          <a:p>
            <a:pPr algn="ctr"/>
            <a:r>
              <a:rPr lang="en-US" dirty="0" smtClean="0">
                <a:solidFill>
                  <a:schemeClr val="tx1"/>
                </a:solidFill>
              </a:rPr>
              <a:t>2004</a:t>
            </a:r>
          </a:p>
        </p:txBody>
      </p:sp>
      <p:sp>
        <p:nvSpPr>
          <p:cNvPr id="12" name="Rectangle 11"/>
          <p:cNvSpPr/>
          <p:nvPr/>
        </p:nvSpPr>
        <p:spPr>
          <a:xfrm>
            <a:off x="2002104" y="785015"/>
            <a:ext cx="1781613" cy="934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Dental</a:t>
            </a:r>
          </a:p>
          <a:p>
            <a:pPr algn="ctr"/>
            <a:r>
              <a:rPr lang="en-US" dirty="0" smtClean="0">
                <a:solidFill>
                  <a:schemeClr val="tx1"/>
                </a:solidFill>
              </a:rPr>
              <a:t>2010</a:t>
            </a:r>
          </a:p>
        </p:txBody>
      </p:sp>
      <p:sp>
        <p:nvSpPr>
          <p:cNvPr id="13" name="Rectangle 12"/>
          <p:cNvSpPr/>
          <p:nvPr/>
        </p:nvSpPr>
        <p:spPr>
          <a:xfrm>
            <a:off x="796511" y="4367175"/>
            <a:ext cx="1781613" cy="934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Eye Care</a:t>
            </a:r>
          </a:p>
          <a:p>
            <a:pPr algn="ctr"/>
            <a:r>
              <a:rPr lang="en-US" dirty="0" smtClean="0">
                <a:solidFill>
                  <a:schemeClr val="tx1"/>
                </a:solidFill>
              </a:rPr>
              <a:t>2006</a:t>
            </a:r>
          </a:p>
        </p:txBody>
      </p:sp>
      <p:sp>
        <p:nvSpPr>
          <p:cNvPr id="16" name="Rectangle 15"/>
          <p:cNvSpPr/>
          <p:nvPr/>
        </p:nvSpPr>
        <p:spPr>
          <a:xfrm>
            <a:off x="5362483" y="985430"/>
            <a:ext cx="1781613" cy="934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Radiology</a:t>
            </a:r>
          </a:p>
          <a:p>
            <a:pPr algn="ctr"/>
            <a:r>
              <a:rPr lang="en-US" dirty="0" smtClean="0">
                <a:solidFill>
                  <a:schemeClr val="tx1"/>
                </a:solidFill>
              </a:rPr>
              <a:t>1998</a:t>
            </a:r>
          </a:p>
        </p:txBody>
      </p:sp>
      <p:sp>
        <p:nvSpPr>
          <p:cNvPr id="17" name="Oval 16"/>
          <p:cNvSpPr/>
          <p:nvPr/>
        </p:nvSpPr>
        <p:spPr>
          <a:xfrm>
            <a:off x="1843352" y="1266984"/>
            <a:ext cx="5184906" cy="468127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17" idx="3"/>
            <a:endCxn id="17" idx="7"/>
          </p:cNvCxnSpPr>
          <p:nvPr/>
        </p:nvCxnSpPr>
        <p:spPr>
          <a:xfrm flipV="1">
            <a:off x="2602664" y="1952541"/>
            <a:ext cx="3666282" cy="3310161"/>
          </a:xfrm>
          <a:prstGeom prst="line">
            <a:avLst/>
          </a:prstGeom>
          <a:ln>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7" idx="2"/>
            <a:endCxn id="17" idx="6"/>
          </p:cNvCxnSpPr>
          <p:nvPr/>
        </p:nvCxnSpPr>
        <p:spPr>
          <a:xfrm>
            <a:off x="1843352" y="3607622"/>
            <a:ext cx="5184906" cy="0"/>
          </a:xfrm>
          <a:prstGeom prst="line">
            <a:avLst/>
          </a:prstGeom>
          <a:ln>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7" idx="4"/>
            <a:endCxn id="17" idx="0"/>
          </p:cNvCxnSpPr>
          <p:nvPr/>
        </p:nvCxnSpPr>
        <p:spPr>
          <a:xfrm flipV="1">
            <a:off x="4435805" y="1266984"/>
            <a:ext cx="0" cy="4681275"/>
          </a:xfrm>
          <a:prstGeom prst="line">
            <a:avLst/>
          </a:prstGeom>
          <a:ln>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7" idx="5"/>
            <a:endCxn id="17" idx="1"/>
          </p:cNvCxnSpPr>
          <p:nvPr/>
        </p:nvCxnSpPr>
        <p:spPr>
          <a:xfrm flipH="1" flipV="1">
            <a:off x="2602664" y="1952541"/>
            <a:ext cx="3666282" cy="3310161"/>
          </a:xfrm>
          <a:prstGeom prst="line">
            <a:avLst/>
          </a:prstGeom>
          <a:ln>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3562051" y="3131308"/>
            <a:ext cx="1781613" cy="934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IT </a:t>
            </a:r>
          </a:p>
          <a:p>
            <a:pPr algn="ctr"/>
            <a:r>
              <a:rPr lang="en-US" sz="2000" dirty="0" smtClean="0">
                <a:solidFill>
                  <a:schemeClr val="tx1"/>
                </a:solidFill>
              </a:rPr>
              <a:t>Infrastructure</a:t>
            </a:r>
          </a:p>
          <a:p>
            <a:pPr algn="ctr"/>
            <a:r>
              <a:rPr lang="en-US" sz="2000" dirty="0" smtClean="0">
                <a:solidFill>
                  <a:schemeClr val="tx1"/>
                </a:solidFill>
              </a:rPr>
              <a:t>2003</a:t>
            </a:r>
          </a:p>
        </p:txBody>
      </p:sp>
      <p:cxnSp>
        <p:nvCxnSpPr>
          <p:cNvPr id="35" name="Straight Arrow Connector 34"/>
          <p:cNvCxnSpPr/>
          <p:nvPr/>
        </p:nvCxnSpPr>
        <p:spPr>
          <a:xfrm flipV="1">
            <a:off x="4850928" y="1878764"/>
            <a:ext cx="475096" cy="78162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V="1">
            <a:off x="5362483" y="2958085"/>
            <a:ext cx="1011126" cy="37267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5343664" y="3981522"/>
            <a:ext cx="1029945" cy="23471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flipV="1">
            <a:off x="4780368" y="4481078"/>
            <a:ext cx="458636" cy="82107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3597332" y="4416673"/>
            <a:ext cx="475096" cy="78162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2648684" y="3914383"/>
            <a:ext cx="914547" cy="46553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2578124" y="3042865"/>
            <a:ext cx="773429" cy="23839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flipV="1">
            <a:off x="3597332" y="1878764"/>
            <a:ext cx="475096" cy="78162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8" name="Title 1"/>
          <p:cNvSpPr txBox="1">
            <a:spLocks/>
          </p:cNvSpPr>
          <p:nvPr/>
        </p:nvSpPr>
        <p:spPr>
          <a:xfrm>
            <a:off x="460332" y="-16605"/>
            <a:ext cx="7772400" cy="74760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dirty="0" smtClean="0">
                <a:solidFill>
                  <a:srgbClr val="5A4099"/>
                </a:solidFill>
                <a:latin typeface="Arial"/>
                <a:cs typeface="Arial"/>
              </a:rPr>
              <a:t>12 IHE Domains</a:t>
            </a:r>
            <a:endParaRPr lang="en-US" sz="3000" b="1" dirty="0">
              <a:solidFill>
                <a:srgbClr val="5A4099"/>
              </a:solidFill>
              <a:latin typeface="Arial"/>
              <a:cs typeface="Arial"/>
            </a:endParaRPr>
          </a:p>
        </p:txBody>
      </p:sp>
    </p:spTree>
    <p:extLst>
      <p:ext uri="{BB962C8B-B14F-4D97-AF65-F5344CB8AC3E}">
        <p14:creationId xmlns:p14="http://schemas.microsoft.com/office/powerpoint/2010/main" val="6940748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897793"/>
            <a:ext cx="7772400" cy="747605"/>
          </a:xfrm>
        </p:spPr>
        <p:txBody>
          <a:bodyPr>
            <a:normAutofit/>
          </a:bodyPr>
          <a:lstStyle/>
          <a:p>
            <a:r>
              <a:rPr lang="en-US" sz="3000" b="1" dirty="0" smtClean="0">
                <a:solidFill>
                  <a:srgbClr val="5A4099"/>
                </a:solidFill>
                <a:latin typeface="Arial"/>
                <a:cs typeface="Arial"/>
              </a:rPr>
              <a:t>PCC History</a:t>
            </a:r>
            <a:endParaRPr lang="en-US" sz="3000" b="1" dirty="0">
              <a:solidFill>
                <a:srgbClr val="5A4099"/>
              </a:solidFill>
              <a:latin typeface="Arial"/>
              <a:cs typeface="Arial"/>
            </a:endParaRPr>
          </a:p>
        </p:txBody>
      </p:sp>
      <p:sp>
        <p:nvSpPr>
          <p:cNvPr id="3" name="Subtitle 2"/>
          <p:cNvSpPr>
            <a:spLocks noGrp="1"/>
          </p:cNvSpPr>
          <p:nvPr>
            <p:ph type="subTitle" idx="1"/>
          </p:nvPr>
        </p:nvSpPr>
        <p:spPr>
          <a:xfrm>
            <a:off x="509260" y="1844870"/>
            <a:ext cx="8125480" cy="4859540"/>
          </a:xfrm>
        </p:spPr>
        <p:txBody>
          <a:bodyPr>
            <a:normAutofit/>
          </a:bodyPr>
          <a:lstStyle/>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Formed in 2004</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Sponsors:</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American College of Physicians (ACP) </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Healthcare Information and Management Systems Society (HIMSS)</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Cross-Enterprise Sharing of Medical Summaries (XDS-MS)</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First PCC profile and first IHE content profile</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Delivered in 2005 for Trial Implementation</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Profiles delivered since:</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23 content profiles</a:t>
            </a:r>
          </a:p>
          <a:p>
            <a:pPr marL="800100" lvl="2" indent="-342900" algn="l">
              <a:spcBef>
                <a:spcPts val="0"/>
              </a:spcBef>
              <a:spcAft>
                <a:spcPts val="1200"/>
              </a:spcAft>
              <a:buFont typeface="Arial" charset="0"/>
              <a:buChar char="•"/>
            </a:pPr>
            <a:r>
              <a:rPr lang="en-US" sz="1600" dirty="0">
                <a:solidFill>
                  <a:schemeClr val="tx1">
                    <a:lumMod val="65000"/>
                    <a:lumOff val="35000"/>
                  </a:schemeClr>
                </a:solidFill>
                <a:latin typeface="Arial"/>
                <a:cs typeface="Arial"/>
              </a:rPr>
              <a:t>9</a:t>
            </a:r>
            <a:r>
              <a:rPr lang="en-US" sz="1600" dirty="0" smtClean="0">
                <a:solidFill>
                  <a:schemeClr val="tx1">
                    <a:lumMod val="65000"/>
                    <a:lumOff val="35000"/>
                  </a:schemeClr>
                </a:solidFill>
                <a:latin typeface="Arial"/>
                <a:cs typeface="Arial"/>
              </a:rPr>
              <a:t> integration profiles</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7 workflow profiles</a:t>
            </a:r>
            <a:endParaRPr lang="en-US" sz="1600" dirty="0">
              <a:solidFill>
                <a:schemeClr val="tx1">
                  <a:lumMod val="65000"/>
                  <a:lumOff val="35000"/>
                </a:schemeClr>
              </a:solidFill>
              <a:latin typeface="Arial"/>
              <a:cs typeface="Arial"/>
            </a:endParaRPr>
          </a:p>
        </p:txBody>
      </p:sp>
      <p:pic>
        <p:nvPicPr>
          <p:cNvPr id="9" name="Picture 8"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20298666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897793"/>
            <a:ext cx="7772400" cy="747605"/>
          </a:xfrm>
        </p:spPr>
        <p:txBody>
          <a:bodyPr>
            <a:normAutofit/>
          </a:bodyPr>
          <a:lstStyle/>
          <a:p>
            <a:r>
              <a:rPr lang="en-US" sz="3000" b="1" dirty="0" smtClean="0">
                <a:solidFill>
                  <a:srgbClr val="5A4099"/>
                </a:solidFill>
                <a:latin typeface="Arial"/>
                <a:cs typeface="Arial"/>
              </a:rPr>
              <a:t>PCC Vision and Mission</a:t>
            </a:r>
            <a:endParaRPr lang="en-US" sz="3000" b="1" dirty="0">
              <a:solidFill>
                <a:srgbClr val="5A4099"/>
              </a:solidFill>
              <a:latin typeface="Arial"/>
              <a:cs typeface="Arial"/>
            </a:endParaRPr>
          </a:p>
        </p:txBody>
      </p:sp>
      <p:sp>
        <p:nvSpPr>
          <p:cNvPr id="3" name="Subtitle 2"/>
          <p:cNvSpPr>
            <a:spLocks noGrp="1"/>
          </p:cNvSpPr>
          <p:nvPr>
            <p:ph type="subTitle" idx="1"/>
          </p:nvPr>
        </p:nvSpPr>
        <p:spPr>
          <a:xfrm>
            <a:off x="509260" y="1844870"/>
            <a:ext cx="8125480" cy="4859540"/>
          </a:xfrm>
        </p:spPr>
        <p:txBody>
          <a:bodyPr>
            <a:normAutofit/>
          </a:bodyPr>
          <a:lstStyle/>
          <a:p>
            <a:pPr marL="342900" lvl="1" indent="-342900" algn="l">
              <a:spcBef>
                <a:spcPts val="0"/>
              </a:spcBef>
              <a:spcAft>
                <a:spcPts val="1200"/>
              </a:spcAft>
              <a:buFont typeface="Arial" charset="0"/>
              <a:buChar char="•"/>
            </a:pPr>
            <a:r>
              <a:rPr lang="en-US" sz="2000" b="1" dirty="0" smtClean="0">
                <a:solidFill>
                  <a:schemeClr val="tx1">
                    <a:lumMod val="65000"/>
                    <a:lumOff val="35000"/>
                  </a:schemeClr>
                </a:solidFill>
                <a:latin typeface="Arial"/>
                <a:cs typeface="Arial"/>
              </a:rPr>
              <a:t>Vision:</a:t>
            </a:r>
            <a:r>
              <a:rPr lang="en-US" sz="2000" dirty="0" smtClean="0">
                <a:solidFill>
                  <a:schemeClr val="tx1">
                    <a:lumMod val="65000"/>
                    <a:lumOff val="35000"/>
                  </a:schemeClr>
                </a:solidFill>
                <a:latin typeface="Arial"/>
                <a:cs typeface="Arial"/>
              </a:rPr>
              <a:t> </a:t>
            </a:r>
          </a:p>
          <a:p>
            <a:pPr marL="800100" lvl="2"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To continually improve patient outcomes through the use of technology connecting across healthcare disciplines and care paths</a:t>
            </a:r>
          </a:p>
          <a:p>
            <a:pPr marL="342900" lvl="1" indent="-342900" algn="l">
              <a:spcBef>
                <a:spcPts val="0"/>
              </a:spcBef>
              <a:spcAft>
                <a:spcPts val="1200"/>
              </a:spcAft>
              <a:buFont typeface="Arial" charset="0"/>
              <a:buChar char="•"/>
            </a:pPr>
            <a:r>
              <a:rPr lang="en-US" sz="2000" b="1" dirty="0" smtClean="0">
                <a:solidFill>
                  <a:schemeClr val="tx1">
                    <a:lumMod val="65000"/>
                    <a:lumOff val="35000"/>
                  </a:schemeClr>
                </a:solidFill>
                <a:latin typeface="Arial"/>
                <a:cs typeface="Arial"/>
              </a:rPr>
              <a:t>Mission:</a:t>
            </a:r>
            <a:r>
              <a:rPr lang="en-US" sz="2000" dirty="0" smtClean="0">
                <a:solidFill>
                  <a:schemeClr val="tx1">
                    <a:lumMod val="65000"/>
                    <a:lumOff val="35000"/>
                  </a:schemeClr>
                </a:solidFill>
                <a:latin typeface="Arial"/>
                <a:cs typeface="Arial"/>
              </a:rPr>
              <a:t> </a:t>
            </a:r>
          </a:p>
          <a:p>
            <a:pPr marL="800100" lvl="2"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To develop and maintain interoperability profiles to support coordination of care for patients where that care cross providers, patient conditions and health concerns, or time.</a:t>
            </a:r>
          </a:p>
          <a:p>
            <a:pPr marL="342900" lvl="1" indent="-342900" algn="l">
              <a:spcBef>
                <a:spcPts val="0"/>
              </a:spcBef>
              <a:spcAft>
                <a:spcPts val="1200"/>
              </a:spcAft>
              <a:buFont typeface="Arial" charset="0"/>
              <a:buChar char="•"/>
            </a:pPr>
            <a:endParaRPr lang="en-US" sz="2000" dirty="0">
              <a:solidFill>
                <a:schemeClr val="tx1">
                  <a:lumMod val="65000"/>
                  <a:lumOff val="35000"/>
                </a:schemeClr>
              </a:solidFill>
              <a:latin typeface="Arial"/>
              <a:cs typeface="Arial"/>
            </a:endParaRPr>
          </a:p>
        </p:txBody>
      </p:sp>
      <p:pic>
        <p:nvPicPr>
          <p:cNvPr id="9" name="Picture 8"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4" name="Rectangle 3"/>
          <p:cNvSpPr/>
          <p:nvPr/>
        </p:nvSpPr>
        <p:spPr>
          <a:xfrm>
            <a:off x="61198" y="6494499"/>
            <a:ext cx="9082801" cy="369332"/>
          </a:xfrm>
          <a:prstGeom prst="rect">
            <a:avLst/>
          </a:prstGeom>
        </p:spPr>
        <p:txBody>
          <a:bodyPr wrap="square">
            <a:spAutoFit/>
          </a:bodyPr>
          <a:lstStyle/>
          <a:p>
            <a:pPr algn="r"/>
            <a:r>
              <a:rPr lang="en-US" dirty="0">
                <a:hlinkClick r:id="rId5"/>
              </a:rPr>
              <a:t>http://wiki.ihe.net/index.php?title=Patient_Care_Coordination</a:t>
            </a:r>
            <a:r>
              <a:rPr lang="en-US" dirty="0"/>
              <a:t> </a:t>
            </a:r>
          </a:p>
        </p:txBody>
      </p:sp>
    </p:spTree>
    <p:extLst>
      <p:ext uri="{BB962C8B-B14F-4D97-AF65-F5344CB8AC3E}">
        <p14:creationId xmlns:p14="http://schemas.microsoft.com/office/powerpoint/2010/main" val="13745633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897793"/>
            <a:ext cx="7772400" cy="747605"/>
          </a:xfrm>
        </p:spPr>
        <p:txBody>
          <a:bodyPr>
            <a:normAutofit/>
          </a:bodyPr>
          <a:lstStyle/>
          <a:p>
            <a:r>
              <a:rPr lang="en-US" sz="3000" b="1" dirty="0" smtClean="0">
                <a:solidFill>
                  <a:srgbClr val="5A4099"/>
                </a:solidFill>
                <a:latin typeface="Arial"/>
                <a:cs typeface="Arial"/>
              </a:rPr>
              <a:t>PCC Strategic Goals</a:t>
            </a:r>
            <a:endParaRPr lang="en-US" sz="3000" b="1" dirty="0">
              <a:solidFill>
                <a:srgbClr val="5A4099"/>
              </a:solidFill>
              <a:latin typeface="Arial"/>
              <a:cs typeface="Arial"/>
            </a:endParaRPr>
          </a:p>
        </p:txBody>
      </p:sp>
      <p:sp>
        <p:nvSpPr>
          <p:cNvPr id="3" name="Subtitle 2"/>
          <p:cNvSpPr>
            <a:spLocks noGrp="1"/>
          </p:cNvSpPr>
          <p:nvPr>
            <p:ph type="subTitle" idx="1"/>
          </p:nvPr>
        </p:nvSpPr>
        <p:spPr>
          <a:xfrm>
            <a:off x="509260" y="1844870"/>
            <a:ext cx="8125480" cy="4859540"/>
          </a:xfrm>
        </p:spPr>
        <p:txBody>
          <a:bodyPr>
            <a:normAutofit lnSpcReduction="10000"/>
          </a:bodyPr>
          <a:lstStyle/>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Content</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Coordinate with external standards development organizations (SDOs) to develop and promote the use of content templates</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Develop strategies to support multi-level content template guidance to benefit the global community</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Workflow</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Develop new profiles by reaching outward to other IHE domains to coordinate workflows across care paths</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Develop white papers exploring new areas that could benefit from standards-based interoperability guidance</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Nursing</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Examine and understand the benefit of </a:t>
            </a:r>
            <a:r>
              <a:rPr lang="en-US" sz="1600" dirty="0" err="1" smtClean="0">
                <a:solidFill>
                  <a:schemeClr val="tx1">
                    <a:lumMod val="65000"/>
                    <a:lumOff val="35000"/>
                  </a:schemeClr>
                </a:solidFill>
                <a:latin typeface="Arial"/>
                <a:cs typeface="Arial"/>
              </a:rPr>
              <a:t>Ihe</a:t>
            </a:r>
            <a:r>
              <a:rPr lang="en-US" sz="1600" dirty="0" smtClean="0">
                <a:solidFill>
                  <a:schemeClr val="tx1">
                    <a:lumMod val="65000"/>
                    <a:lumOff val="35000"/>
                  </a:schemeClr>
                </a:solidFill>
                <a:latin typeface="Arial"/>
                <a:cs typeface="Arial"/>
              </a:rPr>
              <a:t> profile work in the nursing space by partnering with nursing organizations and initiatives</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Develop profiles and white papers to support and explore various nursing specific workflows</a:t>
            </a:r>
            <a:endParaRPr lang="en-US" sz="1600" dirty="0">
              <a:solidFill>
                <a:schemeClr val="tx1">
                  <a:lumMod val="65000"/>
                  <a:lumOff val="35000"/>
                </a:schemeClr>
              </a:solidFill>
              <a:latin typeface="Arial"/>
              <a:cs typeface="Arial"/>
            </a:endParaRPr>
          </a:p>
        </p:txBody>
      </p:sp>
      <p:pic>
        <p:nvPicPr>
          <p:cNvPr id="9" name="Picture 8"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6" name="Rectangle 5"/>
          <p:cNvSpPr/>
          <p:nvPr/>
        </p:nvSpPr>
        <p:spPr>
          <a:xfrm>
            <a:off x="61199" y="6536703"/>
            <a:ext cx="9082801" cy="369332"/>
          </a:xfrm>
          <a:prstGeom prst="rect">
            <a:avLst/>
          </a:prstGeom>
        </p:spPr>
        <p:txBody>
          <a:bodyPr wrap="square">
            <a:spAutoFit/>
          </a:bodyPr>
          <a:lstStyle/>
          <a:p>
            <a:pPr algn="r"/>
            <a:r>
              <a:rPr lang="en-US" dirty="0">
                <a:hlinkClick r:id="rId5"/>
              </a:rPr>
              <a:t>http://</a:t>
            </a:r>
            <a:r>
              <a:rPr lang="en-US" dirty="0" smtClean="0">
                <a:hlinkClick r:id="rId5"/>
              </a:rPr>
              <a:t>wiki.ihe.net/index.php/PCC_Roadmap</a:t>
            </a:r>
            <a:endParaRPr lang="en-US" dirty="0"/>
          </a:p>
        </p:txBody>
      </p:sp>
    </p:spTree>
    <p:extLst>
      <p:ext uri="{BB962C8B-B14F-4D97-AF65-F5344CB8AC3E}">
        <p14:creationId xmlns:p14="http://schemas.microsoft.com/office/powerpoint/2010/main" val="3692055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897793"/>
            <a:ext cx="7772400" cy="747605"/>
          </a:xfrm>
        </p:spPr>
        <p:txBody>
          <a:bodyPr>
            <a:normAutofit/>
          </a:bodyPr>
          <a:lstStyle/>
          <a:p>
            <a:r>
              <a:rPr lang="en-US" sz="3000" b="1" dirty="0" smtClean="0">
                <a:solidFill>
                  <a:srgbClr val="5A4099"/>
                </a:solidFill>
                <a:latin typeface="Arial"/>
                <a:cs typeface="Arial"/>
              </a:rPr>
              <a:t>PCC Scope</a:t>
            </a:r>
            <a:endParaRPr lang="en-US" sz="3000" b="1" dirty="0">
              <a:solidFill>
                <a:srgbClr val="5A4099"/>
              </a:solidFill>
              <a:latin typeface="Arial"/>
              <a:cs typeface="Arial"/>
            </a:endParaRPr>
          </a:p>
        </p:txBody>
      </p:sp>
      <p:sp>
        <p:nvSpPr>
          <p:cNvPr id="3" name="Subtitle 2"/>
          <p:cNvSpPr>
            <a:spLocks noGrp="1"/>
          </p:cNvSpPr>
          <p:nvPr>
            <p:ph type="subTitle" idx="1"/>
          </p:nvPr>
        </p:nvSpPr>
        <p:spPr>
          <a:xfrm>
            <a:off x="808892" y="1844870"/>
            <a:ext cx="6935373" cy="4859540"/>
          </a:xfrm>
        </p:spPr>
        <p:txBody>
          <a:bodyPr>
            <a:normAutofit/>
          </a:bodyPr>
          <a:lstStyle/>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General clinical care aspects</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Order processing</a:t>
            </a:r>
          </a:p>
          <a:p>
            <a:pPr marL="800100" lvl="2" indent="-342900" algn="l">
              <a:spcBef>
                <a:spcPts val="0"/>
              </a:spcBef>
              <a:spcAft>
                <a:spcPts val="1200"/>
              </a:spcAft>
              <a:buFont typeface="Arial" charset="0"/>
              <a:buChar char="•"/>
            </a:pPr>
            <a:r>
              <a:rPr lang="en-US" sz="1600" dirty="0">
                <a:solidFill>
                  <a:schemeClr val="tx1">
                    <a:lumMod val="65000"/>
                    <a:lumOff val="35000"/>
                  </a:schemeClr>
                </a:solidFill>
                <a:latin typeface="Arial"/>
                <a:cs typeface="Arial"/>
              </a:rPr>
              <a:t>C</a:t>
            </a:r>
            <a:r>
              <a:rPr lang="en-US" sz="1600" dirty="0" smtClean="0">
                <a:solidFill>
                  <a:schemeClr val="tx1">
                    <a:lumMod val="65000"/>
                    <a:lumOff val="35000"/>
                  </a:schemeClr>
                </a:solidFill>
                <a:latin typeface="Arial"/>
                <a:cs typeface="Arial"/>
              </a:rPr>
              <a:t>oordination with other specialty domains</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Patient perspective</a:t>
            </a:r>
          </a:p>
          <a:p>
            <a:pPr marL="800100" lvl="2" indent="-342900" algn="l">
              <a:spcBef>
                <a:spcPts val="0"/>
              </a:spcBef>
              <a:spcAft>
                <a:spcPts val="1200"/>
              </a:spcAft>
              <a:buFont typeface="Arial" charset="0"/>
              <a:buChar char="•"/>
            </a:pPr>
            <a:r>
              <a:rPr lang="en-US" sz="1600" dirty="0">
                <a:solidFill>
                  <a:schemeClr val="tx1">
                    <a:lumMod val="65000"/>
                    <a:lumOff val="35000"/>
                  </a:schemeClr>
                </a:solidFill>
                <a:latin typeface="Arial"/>
                <a:cs typeface="Arial"/>
              </a:rPr>
              <a:t>C</a:t>
            </a:r>
            <a:r>
              <a:rPr lang="en-US" sz="1600" dirty="0" smtClean="0">
                <a:solidFill>
                  <a:schemeClr val="tx1">
                    <a:lumMod val="65000"/>
                    <a:lumOff val="35000"/>
                  </a:schemeClr>
                </a:solidFill>
                <a:latin typeface="Arial"/>
                <a:cs typeface="Arial"/>
              </a:rPr>
              <a:t>linician perspective</a:t>
            </a:r>
          </a:p>
          <a:p>
            <a:pPr marL="342900" lvl="1"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Workflows and integration needs that are common to multiple specialty areas</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Document exchange</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Clinical message exchange</a:t>
            </a:r>
          </a:p>
          <a:p>
            <a:pPr marL="800100" lvl="2" indent="-3429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Clinical reconciliation</a:t>
            </a:r>
          </a:p>
        </p:txBody>
      </p:sp>
      <p:pic>
        <p:nvPicPr>
          <p:cNvPr id="9" name="Picture 8"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121106148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HAPEID" val="U1GeXpa5mXUckrMUIXfIqX"/>
</p:tagLst>
</file>

<file path=ppt/tags/tag2.xml><?xml version="1.0" encoding="utf-8"?>
<p:tagLst xmlns:a="http://schemas.openxmlformats.org/drawingml/2006/main" xmlns:r="http://schemas.openxmlformats.org/officeDocument/2006/relationships" xmlns:p="http://schemas.openxmlformats.org/presentationml/2006/main">
  <p:tag name="DVSHAPEID" val="ACsc43hVCROFptCZHb2b22"/>
</p:tagLst>
</file>

<file path=ppt/tags/tag3.xml><?xml version="1.0" encoding="utf-8"?>
<p:tagLst xmlns:a="http://schemas.openxmlformats.org/drawingml/2006/main" xmlns:r="http://schemas.openxmlformats.org/officeDocument/2006/relationships" xmlns:p="http://schemas.openxmlformats.org/presentationml/2006/main">
  <p:tag name="DVSHAPEID" val="Q1etfAEMW7gtKCjWdeMuXZ"/>
</p:tagLst>
</file>

<file path=ppt/tags/tag4.xml><?xml version="1.0" encoding="utf-8"?>
<p:tagLst xmlns:a="http://schemas.openxmlformats.org/drawingml/2006/main" xmlns:r="http://schemas.openxmlformats.org/officeDocument/2006/relationships" xmlns:p="http://schemas.openxmlformats.org/presentationml/2006/main">
  <p:tag name="DVSHAPEID" val="8HXVtFDqYxpxMqXAOGhPVH"/>
</p:tagLst>
</file>

<file path=ppt/tags/tag5.xml><?xml version="1.0" encoding="utf-8"?>
<p:tagLst xmlns:a="http://schemas.openxmlformats.org/drawingml/2006/main" xmlns:r="http://schemas.openxmlformats.org/officeDocument/2006/relationships" xmlns:p="http://schemas.openxmlformats.org/presentationml/2006/main">
  <p:tag name="DVSHAPEID" val="pWJZGLXOpy5RTxwk7Z9w9I"/>
</p:tagLst>
</file>

<file path=ppt/tags/tag6.xml><?xml version="1.0" encoding="utf-8"?>
<p:tagLst xmlns:a="http://schemas.openxmlformats.org/drawingml/2006/main" xmlns:r="http://schemas.openxmlformats.org/officeDocument/2006/relationships" xmlns:p="http://schemas.openxmlformats.org/presentationml/2006/main">
  <p:tag name="DVSHAPEID" val="4dQSYDp5d74rh1ctYRs98R"/>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23308</TotalTime>
  <Words>4057</Words>
  <Application>Microsoft Office PowerPoint</Application>
  <PresentationFormat>On-screen Show (4:3)</PresentationFormat>
  <Paragraphs>714</Paragraphs>
  <Slides>48</Slides>
  <Notes>40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48</vt:i4>
      </vt:variant>
    </vt:vector>
  </HeadingPairs>
  <TitlesOfParts>
    <vt:vector size="57" baseType="lpstr">
      <vt:lpstr>ＭＳ Ｐゴシック</vt:lpstr>
      <vt:lpstr>Arial</vt:lpstr>
      <vt:lpstr>Arial Black</vt:lpstr>
      <vt:lpstr>Arial Narrow</vt:lpstr>
      <vt:lpstr>Calibri</vt:lpstr>
      <vt:lpstr>Times New Roman</vt:lpstr>
      <vt:lpstr>Wingdings</vt:lpstr>
      <vt:lpstr>Office Theme</vt:lpstr>
      <vt:lpstr>1_Office Theme</vt:lpstr>
      <vt:lpstr>Patient Care Coordination 2017 Domain Update</vt:lpstr>
      <vt:lpstr>Today’s Presenters</vt:lpstr>
      <vt:lpstr>Learning Objectives</vt:lpstr>
      <vt:lpstr>Today’s Agenda</vt:lpstr>
      <vt:lpstr>PowerPoint Presentation</vt:lpstr>
      <vt:lpstr>PCC History</vt:lpstr>
      <vt:lpstr>PCC Vision and Mission</vt:lpstr>
      <vt:lpstr>PCC Strategic Goals</vt:lpstr>
      <vt:lpstr>PCC Scope</vt:lpstr>
      <vt:lpstr>PCC National and International Presence</vt:lpstr>
      <vt:lpstr>Profiles and Technical Frameworks</vt:lpstr>
      <vt:lpstr>Profiles and Technical Frameworks</vt:lpstr>
      <vt:lpstr>Profiles and Technical Frameworks</vt:lpstr>
      <vt:lpstr>Profiles and Technical Frameworks</vt:lpstr>
      <vt:lpstr>Profiles and Technical Frameworks</vt:lpstr>
      <vt:lpstr>Profiles and Technical Frameworks</vt:lpstr>
      <vt:lpstr>Profiles and Technical Frameworks</vt:lpstr>
      <vt:lpstr>New Profiles</vt:lpstr>
      <vt:lpstr>Point-of-Care Medical Device Tracking (PMDT)</vt:lpstr>
      <vt:lpstr>Actors and Transactions</vt:lpstr>
      <vt:lpstr>PMDT Technical Highlights</vt:lpstr>
      <vt:lpstr>Remote Patient Monitoring Allows Health Care Professionals to Monitor Patients from their Homes</vt:lpstr>
      <vt:lpstr>Standardized Medical Devices send measurements via local transports</vt:lpstr>
      <vt:lpstr>Standardized Local Gateways collect the measurements and optionally add some Patient Info</vt:lpstr>
      <vt:lpstr>Gateways format the data to FHIR or PCD-01 and send to Backend Consolidator or  direct to Repository</vt:lpstr>
      <vt:lpstr>Health Care Professional Reads Data with a Remote Patient Monitoring application</vt:lpstr>
      <vt:lpstr>Dynamic Care Team Management (DCTM)</vt:lpstr>
      <vt:lpstr>DCTM Details</vt:lpstr>
      <vt:lpstr>DCTM Actors and Transactions</vt:lpstr>
      <vt:lpstr>QEDm Integration Profile</vt:lpstr>
      <vt:lpstr>QEDm Actors</vt:lpstr>
      <vt:lpstr>QEDm Actors and Transaction: Options &amp; Flow when combined with mXDE</vt:lpstr>
      <vt:lpstr>360 Exchange – Closed Loop Referrals (360X)</vt:lpstr>
      <vt:lpstr>360 Exchange – Closed Loop Referrals (360X)</vt:lpstr>
      <vt:lpstr>PowerPoint Presentation</vt:lpstr>
      <vt:lpstr>Routine Inter-facility Patient Transport (RIPT)</vt:lpstr>
      <vt:lpstr>RIPT Technical Solution</vt:lpstr>
      <vt:lpstr>RIPT Using Document Sharing</vt:lpstr>
      <vt:lpstr>RIPT Using Query (FHIR)</vt:lpstr>
      <vt:lpstr>PCC Participation</vt:lpstr>
      <vt:lpstr>PCC Participation</vt:lpstr>
      <vt:lpstr>PCC Participation</vt:lpstr>
      <vt:lpstr>PCC Participation</vt:lpstr>
      <vt:lpstr>PowerPoint Presentation</vt:lpstr>
      <vt:lpstr>PCC Participation</vt:lpstr>
      <vt:lpstr>PCC Participation</vt:lpstr>
      <vt:lpstr>PCC Participation</vt:lpstr>
      <vt:lpstr>PowerPoint Presentation</vt:lpstr>
    </vt:vector>
  </TitlesOfParts>
  <Company>RSNA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Slide 1</dc:title>
  <dc:creator>mstanits</dc:creator>
  <cp:lastModifiedBy>Amit Popat</cp:lastModifiedBy>
  <cp:revision>226</cp:revision>
  <cp:lastPrinted>2013-02-21T14:05:33Z</cp:lastPrinted>
  <dcterms:created xsi:type="dcterms:W3CDTF">2011-05-17T16:43:13Z</dcterms:created>
  <dcterms:modified xsi:type="dcterms:W3CDTF">2017-09-06T14:38:59Z</dcterms:modified>
</cp:coreProperties>
</file>